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1"/>
  </p:sldMasterIdLst>
  <p:notesMasterIdLst>
    <p:notesMasterId r:id="rId28"/>
  </p:notesMasterIdLst>
  <p:sldIdLst>
    <p:sldId id="1549" r:id="rId2"/>
    <p:sldId id="314" r:id="rId3"/>
    <p:sldId id="319" r:id="rId4"/>
    <p:sldId id="321" r:id="rId5"/>
    <p:sldId id="333" r:id="rId6"/>
    <p:sldId id="336" r:id="rId7"/>
    <p:sldId id="335" r:id="rId8"/>
    <p:sldId id="1530" r:id="rId9"/>
    <p:sldId id="1434" r:id="rId10"/>
    <p:sldId id="1422" r:id="rId11"/>
    <p:sldId id="272" r:id="rId12"/>
    <p:sldId id="1424" r:id="rId13"/>
    <p:sldId id="1550" r:id="rId14"/>
    <p:sldId id="325" r:id="rId15"/>
    <p:sldId id="377" r:id="rId16"/>
    <p:sldId id="256" r:id="rId17"/>
    <p:sldId id="1551" r:id="rId18"/>
    <p:sldId id="1425" r:id="rId19"/>
    <p:sldId id="1552" r:id="rId20"/>
    <p:sldId id="1533" r:id="rId21"/>
    <p:sldId id="1531" r:id="rId22"/>
    <p:sldId id="326" r:id="rId23"/>
    <p:sldId id="334" r:id="rId24"/>
    <p:sldId id="329" r:id="rId25"/>
    <p:sldId id="1553" r:id="rId26"/>
    <p:sldId id="1554" r:id="rId2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7A1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rednji slog 3 – poudarek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7AC3CCA-C797-4891-BE02-D94E43425B78}" styleName="Srednji slog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Srednji slog 4 – poudarek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Temni slog 1 – poudarek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Temni slog 1 – poudarek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42" autoAdjust="0"/>
  </p:normalViewPr>
  <p:slideViewPr>
    <p:cSldViewPr>
      <p:cViewPr varScale="1">
        <p:scale>
          <a:sx n="100" d="100"/>
          <a:sy n="100" d="100"/>
        </p:scale>
        <p:origin x="1914" y="84"/>
      </p:cViewPr>
      <p:guideLst>
        <p:guide orient="horz" pos="2160"/>
        <p:guide pos="2880"/>
      </p:guideLst>
    </p:cSldViewPr>
  </p:slideViewPr>
  <p:notesTextViewPr>
    <p:cViewPr>
      <p:scale>
        <a:sx n="1" d="1"/>
        <a:sy n="1" d="1"/>
      </p:scale>
      <p:origin x="0" y="0"/>
    </p:cViewPr>
  </p:notesText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517F95-667D-4216-B964-AB11FFA3511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E967557-3127-405B-83D7-E6F4AEECA0C8}">
      <dgm:prSet>
        <dgm:style>
          <a:lnRef idx="2">
            <a:schemeClr val="accent1"/>
          </a:lnRef>
          <a:fillRef idx="1">
            <a:schemeClr val="lt1"/>
          </a:fillRef>
          <a:effectRef idx="0">
            <a:schemeClr val="accent1"/>
          </a:effectRef>
          <a:fontRef idx="minor">
            <a:schemeClr val="dk1"/>
          </a:fontRef>
        </dgm:style>
      </dgm:prSet>
      <dgm:spPr/>
      <dgm:t>
        <a:bodyPr/>
        <a:lstStyle/>
        <a:p>
          <a:r>
            <a:rPr lang="sl-SI" dirty="0"/>
            <a:t>Evropski inštitut za inovacije in tehnologijo. </a:t>
          </a:r>
          <a:endParaRPr lang="en-US" dirty="0"/>
        </a:p>
      </dgm:t>
    </dgm:pt>
    <dgm:pt modelId="{7B1F8C34-7F18-4E20-A5D0-221080E01543}" type="parTrans" cxnId="{28B93580-214F-4C14-BD21-DA37E58771ED}">
      <dgm:prSet/>
      <dgm:spPr/>
      <dgm:t>
        <a:bodyPr/>
        <a:lstStyle/>
        <a:p>
          <a:endParaRPr lang="en-US"/>
        </a:p>
      </dgm:t>
    </dgm:pt>
    <dgm:pt modelId="{F3E81A1C-49A4-4EB8-9DB2-05EE893C10EB}" type="sibTrans" cxnId="{28B93580-214F-4C14-BD21-DA37E58771ED}">
      <dgm:prSet/>
      <dgm:spPr/>
      <dgm:t>
        <a:bodyPr/>
        <a:lstStyle/>
        <a:p>
          <a:endParaRPr lang="en-US"/>
        </a:p>
      </dgm:t>
    </dgm:pt>
    <dgm:pt modelId="{EA26813A-EC50-4063-9EA3-EC8C8F4A0330}">
      <dgm:prSet>
        <dgm:style>
          <a:lnRef idx="2">
            <a:schemeClr val="accent1"/>
          </a:lnRef>
          <a:fillRef idx="1">
            <a:schemeClr val="lt1"/>
          </a:fillRef>
          <a:effectRef idx="0">
            <a:schemeClr val="accent1"/>
          </a:effectRef>
          <a:fontRef idx="minor">
            <a:schemeClr val="dk1"/>
          </a:fontRef>
        </dgm:style>
      </dgm:prSet>
      <dgm:spPr/>
      <dgm:t>
        <a:bodyPr/>
        <a:lstStyle/>
        <a:p>
          <a:r>
            <a:rPr lang="sl-SI" dirty="0"/>
            <a:t>Ustanovila ga je EU leta 2008 z namenom okrepiti inovacije v evropskem prostoru.</a:t>
          </a:r>
          <a:endParaRPr lang="en-US" dirty="0"/>
        </a:p>
      </dgm:t>
    </dgm:pt>
    <dgm:pt modelId="{CEA927EF-8736-42AD-9D7C-47570ED10AFF}" type="parTrans" cxnId="{A0A2F069-BBCD-4A58-9306-F97F3CFFA47C}">
      <dgm:prSet/>
      <dgm:spPr/>
      <dgm:t>
        <a:bodyPr/>
        <a:lstStyle/>
        <a:p>
          <a:endParaRPr lang="en-US"/>
        </a:p>
      </dgm:t>
    </dgm:pt>
    <dgm:pt modelId="{5ECE56BB-191F-4EB9-96EF-132861ABC5E9}" type="sibTrans" cxnId="{A0A2F069-BBCD-4A58-9306-F97F3CFFA47C}">
      <dgm:prSet/>
      <dgm:spPr/>
      <dgm:t>
        <a:bodyPr/>
        <a:lstStyle/>
        <a:p>
          <a:endParaRPr lang="en-US"/>
        </a:p>
      </dgm:t>
    </dgm:pt>
    <dgm:pt modelId="{6B00CF16-C5D2-4E89-85DF-783CCD074489}">
      <dgm:prSet phldrT="[besedilo]">
        <dgm:style>
          <a:lnRef idx="2">
            <a:schemeClr val="accent1"/>
          </a:lnRef>
          <a:fillRef idx="1">
            <a:schemeClr val="lt1"/>
          </a:fillRef>
          <a:effectRef idx="0">
            <a:schemeClr val="accent1"/>
          </a:effectRef>
          <a:fontRef idx="minor">
            <a:schemeClr val="dk1"/>
          </a:fontRef>
        </dgm:style>
      </dgm:prSet>
      <dgm:spPr/>
      <dgm:t>
        <a:bodyPr/>
        <a:lstStyle/>
        <a:p>
          <a:r>
            <a:rPr lang="sl-SI" dirty="0"/>
            <a:t>Danes predstavlja največjo evropsko inovacijsko skupnost.</a:t>
          </a:r>
          <a:endParaRPr lang="en-US" dirty="0"/>
        </a:p>
      </dgm:t>
    </dgm:pt>
    <dgm:pt modelId="{C4032CD1-4ED9-4385-812D-D2BAD93FD0B4}" type="parTrans" cxnId="{B44571E6-09A3-44ED-B4F2-54FCBCFEBADB}">
      <dgm:prSet/>
      <dgm:spPr/>
      <dgm:t>
        <a:bodyPr/>
        <a:lstStyle/>
        <a:p>
          <a:endParaRPr lang="sl-SI"/>
        </a:p>
      </dgm:t>
    </dgm:pt>
    <dgm:pt modelId="{485E15D5-6B48-4ADA-929C-169B9892DC37}" type="sibTrans" cxnId="{B44571E6-09A3-44ED-B4F2-54FCBCFEBADB}">
      <dgm:prSet/>
      <dgm:spPr/>
      <dgm:t>
        <a:bodyPr/>
        <a:lstStyle/>
        <a:p>
          <a:endParaRPr lang="sl-SI"/>
        </a:p>
      </dgm:t>
    </dgm:pt>
    <dgm:pt modelId="{9906AD4F-44DE-4777-8D7D-B53B2E4A8C3F}">
      <dgm:prSet>
        <dgm:style>
          <a:lnRef idx="2">
            <a:schemeClr val="accent1"/>
          </a:lnRef>
          <a:fillRef idx="1">
            <a:schemeClr val="lt1"/>
          </a:fillRef>
          <a:effectRef idx="0">
            <a:schemeClr val="accent1"/>
          </a:effectRef>
          <a:fontRef idx="minor">
            <a:schemeClr val="dk1"/>
          </a:fontRef>
        </dgm:style>
      </dgm:prSet>
      <dgm:spPr/>
      <dgm:t>
        <a:bodyPr/>
        <a:lstStyle/>
        <a:p>
          <a:r>
            <a:rPr lang="sl-SI" dirty="0"/>
            <a:t>Deluje kot neodvisno telo EU.</a:t>
          </a:r>
          <a:endParaRPr lang="en-US" dirty="0"/>
        </a:p>
      </dgm:t>
    </dgm:pt>
    <dgm:pt modelId="{8D6530E7-E5A7-48B7-AC07-3B052EB37474}" type="parTrans" cxnId="{E53C24AE-768A-4F31-95BD-0F12ACB45BDB}">
      <dgm:prSet/>
      <dgm:spPr/>
      <dgm:t>
        <a:bodyPr/>
        <a:lstStyle/>
        <a:p>
          <a:endParaRPr lang="sl-SI"/>
        </a:p>
      </dgm:t>
    </dgm:pt>
    <dgm:pt modelId="{CA902807-970C-4E5E-8646-B58F7B476595}" type="sibTrans" cxnId="{E53C24AE-768A-4F31-95BD-0F12ACB45BDB}">
      <dgm:prSet/>
      <dgm:spPr/>
      <dgm:t>
        <a:bodyPr/>
        <a:lstStyle/>
        <a:p>
          <a:endParaRPr lang="sl-SI"/>
        </a:p>
      </dgm:t>
    </dgm:pt>
    <dgm:pt modelId="{BF23B239-3255-4F71-94F4-89634BD3C2EB}" type="pres">
      <dgm:prSet presAssocID="{5F517F95-667D-4216-B964-AB11FFA35119}" presName="linear" presStyleCnt="0">
        <dgm:presLayoutVars>
          <dgm:animLvl val="lvl"/>
          <dgm:resizeHandles val="exact"/>
        </dgm:presLayoutVars>
      </dgm:prSet>
      <dgm:spPr/>
    </dgm:pt>
    <dgm:pt modelId="{3E7C7DFF-067D-418B-816D-F29FA31E7CC1}" type="pres">
      <dgm:prSet presAssocID="{1E967557-3127-405B-83D7-E6F4AEECA0C8}" presName="parentText" presStyleLbl="node1" presStyleIdx="0" presStyleCnt="4">
        <dgm:presLayoutVars>
          <dgm:chMax val="0"/>
          <dgm:bulletEnabled val="1"/>
        </dgm:presLayoutVars>
      </dgm:prSet>
      <dgm:spPr/>
    </dgm:pt>
    <dgm:pt modelId="{31F49050-2172-4039-911E-9C954DA420C9}" type="pres">
      <dgm:prSet presAssocID="{F3E81A1C-49A4-4EB8-9DB2-05EE893C10EB}" presName="spacer" presStyleCnt="0"/>
      <dgm:spPr/>
    </dgm:pt>
    <dgm:pt modelId="{92A96B6E-CA4B-4CC2-841D-8BE8CCD335EF}" type="pres">
      <dgm:prSet presAssocID="{EA26813A-EC50-4063-9EA3-EC8C8F4A0330}" presName="parentText" presStyleLbl="node1" presStyleIdx="1" presStyleCnt="4">
        <dgm:presLayoutVars>
          <dgm:chMax val="0"/>
          <dgm:bulletEnabled val="1"/>
        </dgm:presLayoutVars>
      </dgm:prSet>
      <dgm:spPr/>
    </dgm:pt>
    <dgm:pt modelId="{624C31F0-5BFE-49F9-AAB0-478A00FDDAC3}" type="pres">
      <dgm:prSet presAssocID="{5ECE56BB-191F-4EB9-96EF-132861ABC5E9}" presName="spacer" presStyleCnt="0"/>
      <dgm:spPr/>
    </dgm:pt>
    <dgm:pt modelId="{7D14A249-EBFF-47FB-A123-C681C54D45C8}" type="pres">
      <dgm:prSet presAssocID="{9906AD4F-44DE-4777-8D7D-B53B2E4A8C3F}" presName="parentText" presStyleLbl="node1" presStyleIdx="2" presStyleCnt="4">
        <dgm:presLayoutVars>
          <dgm:chMax val="0"/>
          <dgm:bulletEnabled val="1"/>
        </dgm:presLayoutVars>
      </dgm:prSet>
      <dgm:spPr/>
    </dgm:pt>
    <dgm:pt modelId="{6042DA67-17B8-4383-AD63-37C868201B14}" type="pres">
      <dgm:prSet presAssocID="{CA902807-970C-4E5E-8646-B58F7B476595}" presName="spacer" presStyleCnt="0"/>
      <dgm:spPr/>
    </dgm:pt>
    <dgm:pt modelId="{DF63E9A4-45F7-41B9-B624-9CB5540AE321}" type="pres">
      <dgm:prSet presAssocID="{6B00CF16-C5D2-4E89-85DF-783CCD074489}" presName="parentText" presStyleLbl="node1" presStyleIdx="3" presStyleCnt="4">
        <dgm:presLayoutVars>
          <dgm:chMax val="0"/>
          <dgm:bulletEnabled val="1"/>
        </dgm:presLayoutVars>
      </dgm:prSet>
      <dgm:spPr/>
    </dgm:pt>
  </dgm:ptLst>
  <dgm:cxnLst>
    <dgm:cxn modelId="{AB910044-BA25-4519-B9E4-035AF53109A5}" type="presOf" srcId="{1E967557-3127-405B-83D7-E6F4AEECA0C8}" destId="{3E7C7DFF-067D-418B-816D-F29FA31E7CC1}" srcOrd="0" destOrd="0" presId="urn:microsoft.com/office/officeart/2005/8/layout/vList2"/>
    <dgm:cxn modelId="{A0A2F069-BBCD-4A58-9306-F97F3CFFA47C}" srcId="{5F517F95-667D-4216-B964-AB11FFA35119}" destId="{EA26813A-EC50-4063-9EA3-EC8C8F4A0330}" srcOrd="1" destOrd="0" parTransId="{CEA927EF-8736-42AD-9D7C-47570ED10AFF}" sibTransId="{5ECE56BB-191F-4EB9-96EF-132861ABC5E9}"/>
    <dgm:cxn modelId="{332F854D-36B6-4EFD-BFCA-F23BD96263AD}" type="presOf" srcId="{EA26813A-EC50-4063-9EA3-EC8C8F4A0330}" destId="{92A96B6E-CA4B-4CC2-841D-8BE8CCD335EF}" srcOrd="0" destOrd="0" presId="urn:microsoft.com/office/officeart/2005/8/layout/vList2"/>
    <dgm:cxn modelId="{28B93580-214F-4C14-BD21-DA37E58771ED}" srcId="{5F517F95-667D-4216-B964-AB11FFA35119}" destId="{1E967557-3127-405B-83D7-E6F4AEECA0C8}" srcOrd="0" destOrd="0" parTransId="{7B1F8C34-7F18-4E20-A5D0-221080E01543}" sibTransId="{F3E81A1C-49A4-4EB8-9DB2-05EE893C10EB}"/>
    <dgm:cxn modelId="{CCC9518A-56E9-4F1E-BA4D-AA1B57DE835B}" type="presOf" srcId="{5F517F95-667D-4216-B964-AB11FFA35119}" destId="{BF23B239-3255-4F71-94F4-89634BD3C2EB}" srcOrd="0" destOrd="0" presId="urn:microsoft.com/office/officeart/2005/8/layout/vList2"/>
    <dgm:cxn modelId="{C0070695-BF29-48C0-AE3E-DABE6624E5A2}" type="presOf" srcId="{6B00CF16-C5D2-4E89-85DF-783CCD074489}" destId="{DF63E9A4-45F7-41B9-B624-9CB5540AE321}" srcOrd="0" destOrd="0" presId="urn:microsoft.com/office/officeart/2005/8/layout/vList2"/>
    <dgm:cxn modelId="{E53C24AE-768A-4F31-95BD-0F12ACB45BDB}" srcId="{5F517F95-667D-4216-B964-AB11FFA35119}" destId="{9906AD4F-44DE-4777-8D7D-B53B2E4A8C3F}" srcOrd="2" destOrd="0" parTransId="{8D6530E7-E5A7-48B7-AC07-3B052EB37474}" sibTransId="{CA902807-970C-4E5E-8646-B58F7B476595}"/>
    <dgm:cxn modelId="{D9CA31DA-2674-4795-A12D-3BE578B6CB75}" type="presOf" srcId="{9906AD4F-44DE-4777-8D7D-B53B2E4A8C3F}" destId="{7D14A249-EBFF-47FB-A123-C681C54D45C8}" srcOrd="0" destOrd="0" presId="urn:microsoft.com/office/officeart/2005/8/layout/vList2"/>
    <dgm:cxn modelId="{B44571E6-09A3-44ED-B4F2-54FCBCFEBADB}" srcId="{5F517F95-667D-4216-B964-AB11FFA35119}" destId="{6B00CF16-C5D2-4E89-85DF-783CCD074489}" srcOrd="3" destOrd="0" parTransId="{C4032CD1-4ED9-4385-812D-D2BAD93FD0B4}" sibTransId="{485E15D5-6B48-4ADA-929C-169B9892DC37}"/>
    <dgm:cxn modelId="{C904A7A5-7F82-4121-A6BA-2573554A35A7}" type="presParOf" srcId="{BF23B239-3255-4F71-94F4-89634BD3C2EB}" destId="{3E7C7DFF-067D-418B-816D-F29FA31E7CC1}" srcOrd="0" destOrd="0" presId="urn:microsoft.com/office/officeart/2005/8/layout/vList2"/>
    <dgm:cxn modelId="{C783A535-7BFF-4BBA-9496-537CDE681524}" type="presParOf" srcId="{BF23B239-3255-4F71-94F4-89634BD3C2EB}" destId="{31F49050-2172-4039-911E-9C954DA420C9}" srcOrd="1" destOrd="0" presId="urn:microsoft.com/office/officeart/2005/8/layout/vList2"/>
    <dgm:cxn modelId="{832882F2-2E2D-446A-B956-FFCB72841EBD}" type="presParOf" srcId="{BF23B239-3255-4F71-94F4-89634BD3C2EB}" destId="{92A96B6E-CA4B-4CC2-841D-8BE8CCD335EF}" srcOrd="2" destOrd="0" presId="urn:microsoft.com/office/officeart/2005/8/layout/vList2"/>
    <dgm:cxn modelId="{9D3A20E8-A2BD-4E87-A636-051D5D4CC2A6}" type="presParOf" srcId="{BF23B239-3255-4F71-94F4-89634BD3C2EB}" destId="{624C31F0-5BFE-49F9-AAB0-478A00FDDAC3}" srcOrd="3" destOrd="0" presId="urn:microsoft.com/office/officeart/2005/8/layout/vList2"/>
    <dgm:cxn modelId="{4083762B-C701-41B7-BC9D-F40479C3D7EC}" type="presParOf" srcId="{BF23B239-3255-4F71-94F4-89634BD3C2EB}" destId="{7D14A249-EBFF-47FB-A123-C681C54D45C8}" srcOrd="4" destOrd="0" presId="urn:microsoft.com/office/officeart/2005/8/layout/vList2"/>
    <dgm:cxn modelId="{D12422F2-21DE-4655-873B-69D761F809E3}" type="presParOf" srcId="{BF23B239-3255-4F71-94F4-89634BD3C2EB}" destId="{6042DA67-17B8-4383-AD63-37C868201B14}" srcOrd="5" destOrd="0" presId="urn:microsoft.com/office/officeart/2005/8/layout/vList2"/>
    <dgm:cxn modelId="{D87028B5-D3A4-46C2-B5E1-264CC0167B16}" type="presParOf" srcId="{BF23B239-3255-4F71-94F4-89634BD3C2EB}" destId="{DF63E9A4-45F7-41B9-B624-9CB5540AE32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C7DFF-067D-418B-816D-F29FA31E7CC1}">
      <dsp:nvSpPr>
        <dsp:cNvPr id="0" name=""/>
        <dsp:cNvSpPr/>
      </dsp:nvSpPr>
      <dsp:spPr>
        <a:xfrm>
          <a:off x="0" y="387686"/>
          <a:ext cx="5288076" cy="914940"/>
        </a:xfrm>
        <a:prstGeom prst="roundRect">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sl-SI" sz="2300" kern="1200" dirty="0"/>
            <a:t>Evropski inštitut za inovacije in tehnologijo. </a:t>
          </a:r>
          <a:endParaRPr lang="en-US" sz="2300" kern="1200" dirty="0"/>
        </a:p>
      </dsp:txBody>
      <dsp:txXfrm>
        <a:off x="44664" y="432350"/>
        <a:ext cx="5198748" cy="825612"/>
      </dsp:txXfrm>
    </dsp:sp>
    <dsp:sp modelId="{92A96B6E-CA4B-4CC2-841D-8BE8CCD335EF}">
      <dsp:nvSpPr>
        <dsp:cNvPr id="0" name=""/>
        <dsp:cNvSpPr/>
      </dsp:nvSpPr>
      <dsp:spPr>
        <a:xfrm>
          <a:off x="0" y="1368866"/>
          <a:ext cx="5288076" cy="914940"/>
        </a:xfrm>
        <a:prstGeom prst="roundRect">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sl-SI" sz="2300" kern="1200" dirty="0"/>
            <a:t>Ustanovila ga je EU leta 2008 z namenom okrepiti inovacije v evropskem prostoru.</a:t>
          </a:r>
          <a:endParaRPr lang="en-US" sz="2300" kern="1200" dirty="0"/>
        </a:p>
      </dsp:txBody>
      <dsp:txXfrm>
        <a:off x="44664" y="1413530"/>
        <a:ext cx="5198748" cy="825612"/>
      </dsp:txXfrm>
    </dsp:sp>
    <dsp:sp modelId="{7D14A249-EBFF-47FB-A123-C681C54D45C8}">
      <dsp:nvSpPr>
        <dsp:cNvPr id="0" name=""/>
        <dsp:cNvSpPr/>
      </dsp:nvSpPr>
      <dsp:spPr>
        <a:xfrm>
          <a:off x="0" y="2350046"/>
          <a:ext cx="5288076" cy="914940"/>
        </a:xfrm>
        <a:prstGeom prst="roundRect">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sl-SI" sz="2300" kern="1200" dirty="0"/>
            <a:t>Deluje kot neodvisno telo EU.</a:t>
          </a:r>
          <a:endParaRPr lang="en-US" sz="2300" kern="1200" dirty="0"/>
        </a:p>
      </dsp:txBody>
      <dsp:txXfrm>
        <a:off x="44664" y="2394710"/>
        <a:ext cx="5198748" cy="825612"/>
      </dsp:txXfrm>
    </dsp:sp>
    <dsp:sp modelId="{DF63E9A4-45F7-41B9-B624-9CB5540AE321}">
      <dsp:nvSpPr>
        <dsp:cNvPr id="0" name=""/>
        <dsp:cNvSpPr/>
      </dsp:nvSpPr>
      <dsp:spPr>
        <a:xfrm>
          <a:off x="0" y="3331226"/>
          <a:ext cx="5288076" cy="914940"/>
        </a:xfrm>
        <a:prstGeom prst="roundRect">
          <a:avLst/>
        </a:prstGeom>
        <a:solidFill>
          <a:schemeClr val="lt1"/>
        </a:solidFill>
        <a:ln w="1587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sl-SI" sz="2300" kern="1200" dirty="0"/>
            <a:t>Danes predstavlja največjo evropsko inovacijsko skupnost.</a:t>
          </a:r>
          <a:endParaRPr lang="en-US" sz="2300" kern="1200" dirty="0"/>
        </a:p>
      </dsp:txBody>
      <dsp:txXfrm>
        <a:off x="44664" y="3375890"/>
        <a:ext cx="5198748" cy="8256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CF7E9CF-11A2-485D-9C07-B37F78E58EA4}" type="datetimeFigureOut">
              <a:rPr lang="sl-SI" smtClean="0"/>
              <a:t>22. 10. 2020</a:t>
            </a:fld>
            <a:endParaRPr lang="sl-SI"/>
          </a:p>
        </p:txBody>
      </p:sp>
      <p:sp>
        <p:nvSpPr>
          <p:cNvPr id="4" name="Označba mesta stranske slike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3695FC4-F53C-424F-A76E-DA534C162FC6}" type="slidenum">
              <a:rPr lang="sl-SI" smtClean="0"/>
              <a:t>‹#›</a:t>
            </a:fld>
            <a:endParaRPr lang="sl-SI"/>
          </a:p>
        </p:txBody>
      </p:sp>
    </p:spTree>
    <p:extLst>
      <p:ext uri="{BB962C8B-B14F-4D97-AF65-F5344CB8AC3E}">
        <p14:creationId xmlns:p14="http://schemas.microsoft.com/office/powerpoint/2010/main" val="258081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E3695FC4-F53C-424F-A76E-DA534C162FC6}" type="slidenum">
              <a:rPr lang="sl-SI" smtClean="0"/>
              <a:t>1</a:t>
            </a:fld>
            <a:endParaRPr lang="sl-SI"/>
          </a:p>
        </p:txBody>
      </p:sp>
    </p:spTree>
    <p:extLst>
      <p:ext uri="{BB962C8B-B14F-4D97-AF65-F5344CB8AC3E}">
        <p14:creationId xmlns:p14="http://schemas.microsoft.com/office/powerpoint/2010/main" val="1548138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2:notes"/>
          <p:cNvSpPr>
            <a:spLocks noGrp="1" noRot="1" noChangeAspect="1"/>
          </p:cNvSpPr>
          <p:nvPr>
            <p:ph type="sldImg" idx="2"/>
          </p:nvPr>
        </p:nvSpPr>
        <p:spPr>
          <a:xfrm>
            <a:off x="992188" y="766763"/>
            <a:ext cx="5119687"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2:notes"/>
          <p:cNvSpPr txBox="1">
            <a:spLocks noGrp="1"/>
          </p:cNvSpPr>
          <p:nvPr>
            <p:ph type="body" idx="1"/>
          </p:nvPr>
        </p:nvSpPr>
        <p:spPr>
          <a:xfrm>
            <a:off x="710407" y="4861442"/>
            <a:ext cx="5683250" cy="4605576"/>
          </a:xfrm>
          <a:prstGeom prst="rect">
            <a:avLst/>
          </a:prstGeom>
          <a:noFill/>
          <a:ln>
            <a:noFill/>
          </a:ln>
        </p:spPr>
        <p:txBody>
          <a:bodyPr spcFirstLastPara="1" wrap="square" lIns="94775" tIns="47375" rIns="94775" bIns="47375" anchor="t" anchorCtr="0">
            <a:noAutofit/>
          </a:bodyPr>
          <a:lstStyle/>
          <a:p>
            <a:pPr marL="457200" lvl="0" indent="-228600" algn="l" rtl="0">
              <a:lnSpc>
                <a:spcPct val="100000"/>
              </a:lnSpc>
              <a:spcBef>
                <a:spcPts val="0"/>
              </a:spcBef>
              <a:spcAft>
                <a:spcPts val="0"/>
              </a:spcAft>
              <a:buSzPts val="1400"/>
              <a:buNone/>
            </a:pPr>
            <a:r>
              <a:rPr lang="pl-PL"/>
              <a:t>How we want to </a:t>
            </a:r>
            <a:r>
              <a:rPr lang="pl-PL" err="1"/>
              <a:t>fulfill</a:t>
            </a:r>
            <a:r>
              <a:rPr lang="pl-PL"/>
              <a:t> </a:t>
            </a:r>
            <a:r>
              <a:rPr lang="pl-PL" err="1"/>
              <a:t>our</a:t>
            </a:r>
            <a:r>
              <a:rPr lang="pl-PL"/>
              <a:t> </a:t>
            </a:r>
            <a:r>
              <a:rPr lang="pl-PL" err="1"/>
              <a:t>mission</a:t>
            </a:r>
            <a:r>
              <a:rPr lang="pl-PL"/>
              <a:t>? EIT </a:t>
            </a:r>
            <a:r>
              <a:rPr lang="pl-PL" err="1"/>
              <a:t>will</a:t>
            </a:r>
            <a:r>
              <a:rPr lang="pl-PL"/>
              <a:t> </a:t>
            </a:r>
            <a:r>
              <a:rPr lang="pl-PL" err="1"/>
              <a:t>help</a:t>
            </a:r>
            <a:r>
              <a:rPr lang="pl-PL"/>
              <a:t> </a:t>
            </a:r>
            <a:r>
              <a:rPr lang="pl-PL" err="1"/>
              <a:t>students</a:t>
            </a:r>
            <a:r>
              <a:rPr lang="pl-PL"/>
              <a:t> to </a:t>
            </a:r>
            <a:r>
              <a:rPr lang="pl-PL" err="1"/>
              <a:t>become</a:t>
            </a:r>
            <a:r>
              <a:rPr lang="pl-PL"/>
              <a:t> </a:t>
            </a:r>
            <a:r>
              <a:rPr lang="pl-PL" err="1"/>
              <a:t>entrepreneurs</a:t>
            </a:r>
            <a:r>
              <a:rPr lang="pl-PL"/>
              <a:t>, </a:t>
            </a:r>
            <a:r>
              <a:rPr lang="pl-PL" err="1"/>
              <a:t>researchers</a:t>
            </a:r>
            <a:r>
              <a:rPr lang="pl-PL"/>
              <a:t> to transfer </a:t>
            </a:r>
            <a:r>
              <a:rPr lang="pl-PL" err="1"/>
              <a:t>their</a:t>
            </a:r>
            <a:r>
              <a:rPr lang="pl-PL"/>
              <a:t> </a:t>
            </a:r>
            <a:r>
              <a:rPr lang="pl-PL" err="1"/>
              <a:t>knowledge</a:t>
            </a:r>
            <a:r>
              <a:rPr lang="pl-PL"/>
              <a:t> </a:t>
            </a:r>
            <a:r>
              <a:rPr lang="pl-PL" err="1"/>
              <a:t>into</a:t>
            </a:r>
            <a:r>
              <a:rPr lang="pl-PL"/>
              <a:t> </a:t>
            </a:r>
            <a:r>
              <a:rPr lang="pl-PL" err="1"/>
              <a:t>viable</a:t>
            </a:r>
            <a:r>
              <a:rPr lang="pl-PL"/>
              <a:t>, </a:t>
            </a:r>
            <a:r>
              <a:rPr lang="pl-PL" err="1"/>
              <a:t>commercial</a:t>
            </a:r>
            <a:r>
              <a:rPr lang="pl-PL"/>
              <a:t> products and </a:t>
            </a:r>
            <a:r>
              <a:rPr lang="pl-PL" err="1"/>
              <a:t>industry</a:t>
            </a:r>
            <a:r>
              <a:rPr lang="pl-PL"/>
              <a:t> to </a:t>
            </a:r>
            <a:r>
              <a:rPr lang="pl-PL" err="1"/>
              <a:t>innovate</a:t>
            </a:r>
            <a:r>
              <a:rPr lang="pl-PL"/>
              <a:t> </a:t>
            </a:r>
            <a:r>
              <a:rPr lang="pl-PL" err="1"/>
              <a:t>their</a:t>
            </a:r>
            <a:r>
              <a:rPr lang="pl-PL"/>
              <a:t> </a:t>
            </a:r>
            <a:r>
              <a:rPr lang="pl-PL" err="1"/>
              <a:t>existing</a:t>
            </a:r>
            <a:r>
              <a:rPr lang="pl-PL"/>
              <a:t> </a:t>
            </a:r>
            <a:r>
              <a:rPr lang="pl-PL" err="1"/>
              <a:t>technologies</a:t>
            </a:r>
            <a:r>
              <a:rPr lang="pl-PL"/>
              <a:t>. EIT Food </a:t>
            </a:r>
            <a:r>
              <a:rPr lang="pl-PL" err="1"/>
              <a:t>is</a:t>
            </a:r>
            <a:r>
              <a:rPr lang="pl-PL"/>
              <a:t> a </a:t>
            </a:r>
            <a:r>
              <a:rPr lang="pl-PL" err="1"/>
              <a:t>connector</a:t>
            </a:r>
            <a:r>
              <a:rPr lang="pl-PL"/>
              <a:t> </a:t>
            </a:r>
            <a:r>
              <a:rPr lang="pl-PL" err="1"/>
              <a:t>between</a:t>
            </a:r>
            <a:r>
              <a:rPr lang="pl-PL"/>
              <a:t> </a:t>
            </a:r>
            <a:r>
              <a:rPr lang="pl-PL" err="1"/>
              <a:t>all</a:t>
            </a:r>
            <a:r>
              <a:rPr lang="pl-PL"/>
              <a:t> </a:t>
            </a:r>
            <a:r>
              <a:rPr lang="pl-PL" err="1"/>
              <a:t>those</a:t>
            </a:r>
            <a:r>
              <a:rPr lang="pl-PL"/>
              <a:t> </a:t>
            </a:r>
            <a:r>
              <a:rPr lang="pl-PL" err="1"/>
              <a:t>actors</a:t>
            </a:r>
            <a:r>
              <a:rPr lang="pl-PL"/>
              <a:t>, </a:t>
            </a:r>
            <a:r>
              <a:rPr lang="pl-PL" err="1"/>
              <a:t>enabling</a:t>
            </a:r>
            <a:r>
              <a:rPr lang="pl-PL"/>
              <a:t> </a:t>
            </a:r>
            <a:r>
              <a:rPr lang="pl-PL" err="1"/>
              <a:t>them</a:t>
            </a:r>
            <a:r>
              <a:rPr lang="pl-PL"/>
              <a:t> to </a:t>
            </a:r>
            <a:r>
              <a:rPr lang="pl-PL" err="1"/>
              <a:t>bring</a:t>
            </a:r>
            <a:r>
              <a:rPr lang="pl-PL"/>
              <a:t> </a:t>
            </a:r>
            <a:r>
              <a:rPr lang="pl-PL" err="1"/>
              <a:t>innovation</a:t>
            </a:r>
            <a:r>
              <a:rPr lang="pl-PL"/>
              <a:t> in </a:t>
            </a:r>
            <a:r>
              <a:rPr lang="pl-PL" err="1"/>
              <a:t>European</a:t>
            </a:r>
            <a:r>
              <a:rPr lang="pl-PL"/>
              <a:t> </a:t>
            </a:r>
            <a:r>
              <a:rPr lang="pl-PL" err="1"/>
              <a:t>agri</a:t>
            </a:r>
            <a:r>
              <a:rPr lang="pl-PL"/>
              <a:t>-food </a:t>
            </a:r>
            <a:r>
              <a:rPr lang="pl-PL" err="1"/>
              <a:t>sector</a:t>
            </a:r>
            <a:r>
              <a:rPr lang="pl-PL"/>
              <a:t> </a:t>
            </a:r>
            <a:r>
              <a:rPr lang="pl-PL" err="1"/>
              <a:t>together</a:t>
            </a:r>
            <a:r>
              <a:rPr lang="pl-PL"/>
              <a:t>!</a:t>
            </a:r>
            <a:endParaRPr/>
          </a:p>
          <a:p>
            <a:pPr marL="457200" marR="0" lvl="0" indent="-228600" algn="l" rtl="0">
              <a:lnSpc>
                <a:spcPct val="100000"/>
              </a:lnSpc>
              <a:spcBef>
                <a:spcPts val="0"/>
              </a:spcBef>
              <a:spcAft>
                <a:spcPts val="0"/>
              </a:spcAft>
              <a:buSzPts val="1400"/>
              <a:buNone/>
            </a:pPr>
            <a:endParaRPr/>
          </a:p>
        </p:txBody>
      </p:sp>
      <p:sp>
        <p:nvSpPr>
          <p:cNvPr id="516" name="Google Shape;516;p12:notes"/>
          <p:cNvSpPr txBox="1">
            <a:spLocks noGrp="1"/>
          </p:cNvSpPr>
          <p:nvPr>
            <p:ph type="sldNum" idx="12"/>
          </p:nvPr>
        </p:nvSpPr>
        <p:spPr>
          <a:xfrm>
            <a:off x="4023993" y="9721107"/>
            <a:ext cx="3078427" cy="511730"/>
          </a:xfrm>
          <a:prstGeom prst="rect">
            <a:avLst/>
          </a:prstGeom>
          <a:noFill/>
          <a:ln>
            <a:noFill/>
          </a:ln>
        </p:spPr>
        <p:txBody>
          <a:bodyPr spcFirstLastPara="1" wrap="square" lIns="94775" tIns="47375" rIns="94775" bIns="47375" anchor="b" anchorCtr="0">
            <a:noAutofit/>
          </a:bodyPr>
          <a:lstStyle/>
          <a:p>
            <a:pPr marL="0" lvl="0" indent="0" algn="l" rtl="0">
              <a:lnSpc>
                <a:spcPct val="100000"/>
              </a:lnSpc>
              <a:spcBef>
                <a:spcPts val="0"/>
              </a:spcBef>
              <a:spcAft>
                <a:spcPts val="0"/>
              </a:spcAft>
              <a:buNone/>
            </a:pPr>
            <a:fld id="{00000000-1234-1234-1234-123412341234}" type="slidenum">
              <a:rPr lang="pl-PL"/>
              <a:t>20</a:t>
            </a:fld>
            <a:endParaRPr/>
          </a:p>
        </p:txBody>
      </p:sp>
    </p:spTree>
    <p:extLst>
      <p:ext uri="{BB962C8B-B14F-4D97-AF65-F5344CB8AC3E}">
        <p14:creationId xmlns:p14="http://schemas.microsoft.com/office/powerpoint/2010/main" val="98381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E3695FC4-F53C-424F-A76E-DA534C162FC6}" type="slidenum">
              <a:rPr lang="sl-SI" smtClean="0"/>
              <a:t>21</a:t>
            </a:fld>
            <a:endParaRPr lang="sl-SI"/>
          </a:p>
        </p:txBody>
      </p:sp>
    </p:spTree>
    <p:extLst>
      <p:ext uri="{BB962C8B-B14F-4D97-AF65-F5344CB8AC3E}">
        <p14:creationId xmlns:p14="http://schemas.microsoft.com/office/powerpoint/2010/main" val="2125141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E3695FC4-F53C-424F-A76E-DA534C162FC6}" type="slidenum">
              <a:rPr lang="sl-SI" smtClean="0"/>
              <a:t>25</a:t>
            </a:fld>
            <a:endParaRPr lang="sl-SI"/>
          </a:p>
        </p:txBody>
      </p:sp>
    </p:spTree>
    <p:extLst>
      <p:ext uri="{BB962C8B-B14F-4D97-AF65-F5344CB8AC3E}">
        <p14:creationId xmlns:p14="http://schemas.microsoft.com/office/powerpoint/2010/main" val="173978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E3695FC4-F53C-424F-A76E-DA534C162FC6}" type="slidenum">
              <a:rPr lang="sl-SI" smtClean="0"/>
              <a:t>26</a:t>
            </a:fld>
            <a:endParaRPr lang="sl-SI"/>
          </a:p>
        </p:txBody>
      </p:sp>
    </p:spTree>
    <p:extLst>
      <p:ext uri="{BB962C8B-B14F-4D97-AF65-F5344CB8AC3E}">
        <p14:creationId xmlns:p14="http://schemas.microsoft.com/office/powerpoint/2010/main" val="30433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6:notes"/>
          <p:cNvSpPr>
            <a:spLocks noGrp="1" noRot="1" noChangeAspect="1"/>
          </p:cNvSpPr>
          <p:nvPr>
            <p:ph type="sldImg" idx="2"/>
          </p:nvPr>
        </p:nvSpPr>
        <p:spPr>
          <a:xfrm>
            <a:off x="992188" y="766763"/>
            <a:ext cx="5119687"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16:notes"/>
          <p:cNvSpPr txBox="1">
            <a:spLocks noGrp="1"/>
          </p:cNvSpPr>
          <p:nvPr>
            <p:ph type="body" idx="1"/>
          </p:nvPr>
        </p:nvSpPr>
        <p:spPr>
          <a:xfrm>
            <a:off x="710407" y="4861442"/>
            <a:ext cx="5683250" cy="4605576"/>
          </a:xfrm>
          <a:prstGeom prst="rect">
            <a:avLst/>
          </a:prstGeom>
          <a:noFill/>
          <a:ln>
            <a:noFill/>
          </a:ln>
        </p:spPr>
        <p:txBody>
          <a:bodyPr spcFirstLastPara="1" wrap="square" lIns="94775" tIns="47375" rIns="94775" bIns="47375" anchor="t" anchorCtr="0">
            <a:noAutofit/>
          </a:bodyPr>
          <a:lstStyle/>
          <a:p>
            <a:pPr marL="0" lvl="0" indent="0" algn="l" rtl="0">
              <a:lnSpc>
                <a:spcPct val="100000"/>
              </a:lnSpc>
              <a:spcBef>
                <a:spcPts val="0"/>
              </a:spcBef>
              <a:spcAft>
                <a:spcPts val="0"/>
              </a:spcAft>
              <a:buSzPts val="1400"/>
              <a:buNone/>
            </a:pPr>
            <a:r>
              <a:rPr lang="pl-PL"/>
              <a:t>Milda / </a:t>
            </a:r>
            <a:r>
              <a:rPr lang="pl-PL" err="1"/>
              <a:t>elvira</a:t>
            </a:r>
            <a:endParaRPr/>
          </a:p>
        </p:txBody>
      </p:sp>
      <p:sp>
        <p:nvSpPr>
          <p:cNvPr id="583" name="Google Shape;583;p16:notes"/>
          <p:cNvSpPr txBox="1">
            <a:spLocks noGrp="1"/>
          </p:cNvSpPr>
          <p:nvPr>
            <p:ph type="sldNum" idx="12"/>
          </p:nvPr>
        </p:nvSpPr>
        <p:spPr>
          <a:xfrm>
            <a:off x="4023993" y="9721107"/>
            <a:ext cx="3078427" cy="511730"/>
          </a:xfrm>
          <a:prstGeom prst="rect">
            <a:avLst/>
          </a:prstGeom>
          <a:noFill/>
          <a:ln>
            <a:noFill/>
          </a:ln>
        </p:spPr>
        <p:txBody>
          <a:bodyPr spcFirstLastPara="1" wrap="square" lIns="94775" tIns="47375" rIns="94775" bIns="47375" anchor="b" anchorCtr="0">
            <a:noAutofit/>
          </a:bodyPr>
          <a:lstStyle/>
          <a:p>
            <a:pPr marL="0" lvl="0" indent="0" algn="r" rtl="0">
              <a:lnSpc>
                <a:spcPct val="100000"/>
              </a:lnSpc>
              <a:spcBef>
                <a:spcPts val="0"/>
              </a:spcBef>
              <a:spcAft>
                <a:spcPts val="0"/>
              </a:spcAft>
              <a:buSzPts val="1400"/>
              <a:buNone/>
            </a:pPr>
            <a:fld id="{00000000-1234-1234-1234-123412341234}" type="slidenum">
              <a:rPr lang="pl-PL"/>
              <a:t>9</a:t>
            </a:fld>
            <a:endParaRPr/>
          </a:p>
        </p:txBody>
      </p:sp>
    </p:spTree>
    <p:extLst>
      <p:ext uri="{BB962C8B-B14F-4D97-AF65-F5344CB8AC3E}">
        <p14:creationId xmlns:p14="http://schemas.microsoft.com/office/powerpoint/2010/main" val="75952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2:notes"/>
          <p:cNvSpPr>
            <a:spLocks noGrp="1" noRot="1" noChangeAspect="1"/>
          </p:cNvSpPr>
          <p:nvPr>
            <p:ph type="sldImg" idx="2"/>
          </p:nvPr>
        </p:nvSpPr>
        <p:spPr>
          <a:xfrm>
            <a:off x="992188" y="766763"/>
            <a:ext cx="5119687"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2:notes"/>
          <p:cNvSpPr txBox="1">
            <a:spLocks noGrp="1"/>
          </p:cNvSpPr>
          <p:nvPr>
            <p:ph type="body" idx="1"/>
          </p:nvPr>
        </p:nvSpPr>
        <p:spPr>
          <a:xfrm>
            <a:off x="710407" y="4861442"/>
            <a:ext cx="5683250" cy="4605576"/>
          </a:xfrm>
          <a:prstGeom prst="rect">
            <a:avLst/>
          </a:prstGeom>
          <a:noFill/>
          <a:ln>
            <a:noFill/>
          </a:ln>
        </p:spPr>
        <p:txBody>
          <a:bodyPr spcFirstLastPara="1" wrap="square" lIns="94775" tIns="47375" rIns="94775" bIns="47375" anchor="t" anchorCtr="0">
            <a:noAutofit/>
          </a:bodyPr>
          <a:lstStyle/>
          <a:p>
            <a:pPr marL="457200" marR="0" lvl="0" indent="-228600" algn="l" rtl="0">
              <a:lnSpc>
                <a:spcPct val="100000"/>
              </a:lnSpc>
              <a:spcBef>
                <a:spcPts val="0"/>
              </a:spcBef>
              <a:spcAft>
                <a:spcPts val="0"/>
              </a:spcAft>
              <a:buSzPts val="1400"/>
              <a:buNone/>
            </a:pPr>
            <a:endParaRPr dirty="0"/>
          </a:p>
        </p:txBody>
      </p:sp>
      <p:sp>
        <p:nvSpPr>
          <p:cNvPr id="516" name="Google Shape;516;p12:notes"/>
          <p:cNvSpPr txBox="1">
            <a:spLocks noGrp="1"/>
          </p:cNvSpPr>
          <p:nvPr>
            <p:ph type="sldNum" idx="12"/>
          </p:nvPr>
        </p:nvSpPr>
        <p:spPr>
          <a:xfrm>
            <a:off x="4023993" y="9721107"/>
            <a:ext cx="3078427" cy="511730"/>
          </a:xfrm>
          <a:prstGeom prst="rect">
            <a:avLst/>
          </a:prstGeom>
          <a:noFill/>
          <a:ln>
            <a:noFill/>
          </a:ln>
        </p:spPr>
        <p:txBody>
          <a:bodyPr spcFirstLastPara="1" wrap="square" lIns="94775" tIns="47375" rIns="94775" bIns="47375" anchor="b" anchorCtr="0">
            <a:noAutofit/>
          </a:bodyPr>
          <a:lstStyle/>
          <a:p>
            <a:pPr marL="0" lvl="0" indent="0" algn="l" rtl="0">
              <a:lnSpc>
                <a:spcPct val="100000"/>
              </a:lnSpc>
              <a:spcBef>
                <a:spcPts val="0"/>
              </a:spcBef>
              <a:spcAft>
                <a:spcPts val="0"/>
              </a:spcAft>
              <a:buNone/>
            </a:pPr>
            <a:fld id="{00000000-1234-1234-1234-123412341234}" type="slidenum">
              <a:rPr lang="pl-PL"/>
              <a:t>10</a:t>
            </a:fld>
            <a:endParaRPr/>
          </a:p>
        </p:txBody>
      </p:sp>
    </p:spTree>
    <p:extLst>
      <p:ext uri="{BB962C8B-B14F-4D97-AF65-F5344CB8AC3E}">
        <p14:creationId xmlns:p14="http://schemas.microsoft.com/office/powerpoint/2010/main" val="722953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17:notes"/>
          <p:cNvSpPr>
            <a:spLocks noGrp="1" noRot="1" noChangeAspect="1"/>
          </p:cNvSpPr>
          <p:nvPr>
            <p:ph type="sldImg" idx="2"/>
          </p:nvPr>
        </p:nvSpPr>
        <p:spPr>
          <a:xfrm>
            <a:off x="992188" y="766763"/>
            <a:ext cx="5119687"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17:notes"/>
          <p:cNvSpPr txBox="1">
            <a:spLocks noGrp="1"/>
          </p:cNvSpPr>
          <p:nvPr>
            <p:ph type="body" idx="1"/>
          </p:nvPr>
        </p:nvSpPr>
        <p:spPr>
          <a:xfrm>
            <a:off x="710407" y="4861442"/>
            <a:ext cx="5683250" cy="4605576"/>
          </a:xfrm>
          <a:prstGeom prst="rect">
            <a:avLst/>
          </a:prstGeom>
          <a:noFill/>
          <a:ln>
            <a:noFill/>
          </a:ln>
        </p:spPr>
        <p:txBody>
          <a:bodyPr spcFirstLastPara="1" wrap="square" lIns="94775" tIns="47375" rIns="94775" bIns="47375" anchor="t" anchorCtr="0">
            <a:noAutofit/>
          </a:bodyPr>
          <a:lstStyle/>
          <a:p>
            <a:pPr marL="457200" marR="0" lvl="0" indent="-228600" algn="l" rtl="0">
              <a:lnSpc>
                <a:spcPct val="100000"/>
              </a:lnSpc>
              <a:spcBef>
                <a:spcPts val="0"/>
              </a:spcBef>
              <a:spcAft>
                <a:spcPts val="0"/>
              </a:spcAft>
              <a:buSzPts val="1400"/>
              <a:buNone/>
            </a:pPr>
            <a:endParaRPr dirty="0"/>
          </a:p>
        </p:txBody>
      </p:sp>
      <p:sp>
        <p:nvSpPr>
          <p:cNvPr id="657" name="Google Shape;657;p17:notes"/>
          <p:cNvSpPr txBox="1">
            <a:spLocks noGrp="1"/>
          </p:cNvSpPr>
          <p:nvPr>
            <p:ph type="sldNum" idx="12"/>
          </p:nvPr>
        </p:nvSpPr>
        <p:spPr>
          <a:xfrm>
            <a:off x="4023993" y="9721107"/>
            <a:ext cx="3078427" cy="511730"/>
          </a:xfrm>
          <a:prstGeom prst="rect">
            <a:avLst/>
          </a:prstGeom>
          <a:noFill/>
          <a:ln>
            <a:noFill/>
          </a:ln>
        </p:spPr>
        <p:txBody>
          <a:bodyPr spcFirstLastPara="1" wrap="square" lIns="94775" tIns="47375" rIns="94775" bIns="47375" anchor="b" anchorCtr="0">
            <a:noAutofit/>
          </a:bodyPr>
          <a:lstStyle/>
          <a:p>
            <a:pPr marL="0" marR="0" lvl="0" indent="0" algn="r" rtl="0">
              <a:lnSpc>
                <a:spcPct val="100000"/>
              </a:lnSpc>
              <a:spcBef>
                <a:spcPts val="0"/>
              </a:spcBef>
              <a:spcAft>
                <a:spcPts val="0"/>
              </a:spcAft>
              <a:buSzPts val="1200"/>
              <a:buNone/>
            </a:pPr>
            <a:fld id="{00000000-1234-1234-1234-123412341234}" type="slidenum">
              <a:rPr lang="pl-PL"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2:notes"/>
          <p:cNvSpPr>
            <a:spLocks noGrp="1" noRot="1" noChangeAspect="1"/>
          </p:cNvSpPr>
          <p:nvPr>
            <p:ph type="sldImg" idx="2"/>
          </p:nvPr>
        </p:nvSpPr>
        <p:spPr>
          <a:xfrm>
            <a:off x="992188" y="766763"/>
            <a:ext cx="5119687"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2:notes"/>
          <p:cNvSpPr txBox="1">
            <a:spLocks noGrp="1"/>
          </p:cNvSpPr>
          <p:nvPr>
            <p:ph type="body" idx="1"/>
          </p:nvPr>
        </p:nvSpPr>
        <p:spPr>
          <a:xfrm>
            <a:off x="710407" y="4861442"/>
            <a:ext cx="5683250" cy="4605576"/>
          </a:xfrm>
          <a:prstGeom prst="rect">
            <a:avLst/>
          </a:prstGeom>
          <a:noFill/>
          <a:ln>
            <a:noFill/>
          </a:ln>
        </p:spPr>
        <p:txBody>
          <a:bodyPr spcFirstLastPara="1" wrap="square" lIns="94775" tIns="47375" rIns="94775" bIns="47375" anchor="t" anchorCtr="0">
            <a:noAutofit/>
          </a:bodyPr>
          <a:lstStyle/>
          <a:p>
            <a:pPr marL="457200" lvl="0" indent="-228600" algn="l" rtl="0">
              <a:lnSpc>
                <a:spcPct val="100000"/>
              </a:lnSpc>
              <a:spcBef>
                <a:spcPts val="0"/>
              </a:spcBef>
              <a:spcAft>
                <a:spcPts val="0"/>
              </a:spcAft>
              <a:buSzPts val="1400"/>
              <a:buNone/>
            </a:pPr>
            <a:r>
              <a:rPr lang="pl-PL"/>
              <a:t>How we want to fulfill our mission? EIT will help students to become entrepreneurs, researchers to transfer their knowledge into viable, commercial products and industry to innovate their existing technologies. EIT Food is a connector between all those actors, enabling them to bring innovation in European agri-food sector together!</a:t>
            </a:r>
            <a:endParaRPr/>
          </a:p>
          <a:p>
            <a:pPr marL="457200" marR="0" lvl="0" indent="-228600" algn="l" rtl="0">
              <a:lnSpc>
                <a:spcPct val="100000"/>
              </a:lnSpc>
              <a:spcBef>
                <a:spcPts val="0"/>
              </a:spcBef>
              <a:spcAft>
                <a:spcPts val="0"/>
              </a:spcAft>
              <a:buSzPts val="1400"/>
              <a:buNone/>
            </a:pPr>
            <a:endParaRPr/>
          </a:p>
        </p:txBody>
      </p:sp>
      <p:sp>
        <p:nvSpPr>
          <p:cNvPr id="516" name="Google Shape;516;p12:notes"/>
          <p:cNvSpPr txBox="1">
            <a:spLocks noGrp="1"/>
          </p:cNvSpPr>
          <p:nvPr>
            <p:ph type="sldNum" idx="12"/>
          </p:nvPr>
        </p:nvSpPr>
        <p:spPr>
          <a:xfrm>
            <a:off x="4023993" y="9721107"/>
            <a:ext cx="3078427" cy="511730"/>
          </a:xfrm>
          <a:prstGeom prst="rect">
            <a:avLst/>
          </a:prstGeom>
          <a:noFill/>
          <a:ln>
            <a:noFill/>
          </a:ln>
        </p:spPr>
        <p:txBody>
          <a:bodyPr spcFirstLastPara="1" wrap="square" lIns="94775" tIns="47375" rIns="94775" bIns="47375" anchor="b" anchorCtr="0">
            <a:noAutofit/>
          </a:bodyPr>
          <a:lstStyle/>
          <a:p>
            <a:pPr marL="0" lvl="0" indent="0" algn="l" rtl="0">
              <a:lnSpc>
                <a:spcPct val="100000"/>
              </a:lnSpc>
              <a:spcBef>
                <a:spcPts val="0"/>
              </a:spcBef>
              <a:spcAft>
                <a:spcPts val="0"/>
              </a:spcAft>
              <a:buNone/>
            </a:pPr>
            <a:fld id="{00000000-1234-1234-1234-123412341234}" type="slidenum">
              <a:rPr lang="pl-PL"/>
              <a:t>12</a:t>
            </a:fld>
            <a:endParaRPr/>
          </a:p>
        </p:txBody>
      </p:sp>
    </p:spTree>
    <p:extLst>
      <p:ext uri="{BB962C8B-B14F-4D97-AF65-F5344CB8AC3E}">
        <p14:creationId xmlns:p14="http://schemas.microsoft.com/office/powerpoint/2010/main" val="2130462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2:notes"/>
          <p:cNvSpPr>
            <a:spLocks noGrp="1" noRot="1" noChangeAspect="1"/>
          </p:cNvSpPr>
          <p:nvPr>
            <p:ph type="sldImg" idx="2"/>
          </p:nvPr>
        </p:nvSpPr>
        <p:spPr>
          <a:xfrm>
            <a:off x="992188" y="766763"/>
            <a:ext cx="5119687"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2:notes"/>
          <p:cNvSpPr txBox="1">
            <a:spLocks noGrp="1"/>
          </p:cNvSpPr>
          <p:nvPr>
            <p:ph type="body" idx="1"/>
          </p:nvPr>
        </p:nvSpPr>
        <p:spPr>
          <a:xfrm>
            <a:off x="710407" y="4861442"/>
            <a:ext cx="5683250" cy="4605576"/>
          </a:xfrm>
          <a:prstGeom prst="rect">
            <a:avLst/>
          </a:prstGeom>
          <a:noFill/>
          <a:ln>
            <a:noFill/>
          </a:ln>
        </p:spPr>
        <p:txBody>
          <a:bodyPr spcFirstLastPara="1" wrap="square" lIns="94775" tIns="47375" rIns="94775" bIns="47375" anchor="t" anchorCtr="0">
            <a:noAutofit/>
          </a:bodyPr>
          <a:lstStyle/>
          <a:p>
            <a:pPr marL="457200" lvl="0" indent="-228600" algn="l" rtl="0">
              <a:lnSpc>
                <a:spcPct val="100000"/>
              </a:lnSpc>
              <a:spcBef>
                <a:spcPts val="0"/>
              </a:spcBef>
              <a:spcAft>
                <a:spcPts val="0"/>
              </a:spcAft>
              <a:buSzPts val="1400"/>
              <a:buNone/>
            </a:pPr>
            <a:r>
              <a:rPr lang="pl-PL"/>
              <a:t>How we want to fulfill our mission? EIT will help students to become entrepreneurs, researchers to transfer their knowledge into viable, commercial products and industry to innovate their existing technologies. EIT Food is a connector between all those actors, enabling them to bring innovation in European agri-food sector together!</a:t>
            </a:r>
            <a:endParaRPr/>
          </a:p>
          <a:p>
            <a:pPr marL="457200" marR="0" lvl="0" indent="-228600" algn="l" rtl="0">
              <a:lnSpc>
                <a:spcPct val="100000"/>
              </a:lnSpc>
              <a:spcBef>
                <a:spcPts val="0"/>
              </a:spcBef>
              <a:spcAft>
                <a:spcPts val="0"/>
              </a:spcAft>
              <a:buSzPts val="1400"/>
              <a:buNone/>
            </a:pPr>
            <a:endParaRPr/>
          </a:p>
        </p:txBody>
      </p:sp>
      <p:sp>
        <p:nvSpPr>
          <p:cNvPr id="516" name="Google Shape;516;p12:notes"/>
          <p:cNvSpPr txBox="1">
            <a:spLocks noGrp="1"/>
          </p:cNvSpPr>
          <p:nvPr>
            <p:ph type="sldNum" idx="12"/>
          </p:nvPr>
        </p:nvSpPr>
        <p:spPr>
          <a:xfrm>
            <a:off x="4023993" y="9721107"/>
            <a:ext cx="3078427" cy="511730"/>
          </a:xfrm>
          <a:prstGeom prst="rect">
            <a:avLst/>
          </a:prstGeom>
          <a:noFill/>
          <a:ln>
            <a:noFill/>
          </a:ln>
        </p:spPr>
        <p:txBody>
          <a:bodyPr spcFirstLastPara="1" wrap="square" lIns="94775" tIns="47375" rIns="94775" bIns="47375" anchor="b" anchorCtr="0">
            <a:noAutofit/>
          </a:bodyPr>
          <a:lstStyle/>
          <a:p>
            <a:pPr marL="0" lvl="0" indent="0" algn="l" rtl="0">
              <a:lnSpc>
                <a:spcPct val="100000"/>
              </a:lnSpc>
              <a:spcBef>
                <a:spcPts val="0"/>
              </a:spcBef>
              <a:spcAft>
                <a:spcPts val="0"/>
              </a:spcAft>
              <a:buNone/>
            </a:pPr>
            <a:fld id="{00000000-1234-1234-1234-123412341234}" type="slidenum">
              <a:rPr lang="pl-PL"/>
              <a:t>13</a:t>
            </a:fld>
            <a:endParaRPr/>
          </a:p>
        </p:txBody>
      </p:sp>
    </p:spTree>
    <p:extLst>
      <p:ext uri="{BB962C8B-B14F-4D97-AF65-F5344CB8AC3E}">
        <p14:creationId xmlns:p14="http://schemas.microsoft.com/office/powerpoint/2010/main" val="4227676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22:notes"/>
          <p:cNvSpPr txBox="1">
            <a:spLocks noGrp="1"/>
          </p:cNvSpPr>
          <p:nvPr>
            <p:ph type="body" idx="1"/>
          </p:nvPr>
        </p:nvSpPr>
        <p:spPr>
          <a:xfrm>
            <a:off x="710407" y="4861442"/>
            <a:ext cx="5683250" cy="4605576"/>
          </a:xfrm>
          <a:prstGeom prst="rect">
            <a:avLst/>
          </a:prstGeom>
          <a:noFill/>
          <a:ln>
            <a:noFill/>
          </a:ln>
        </p:spPr>
        <p:txBody>
          <a:bodyPr spcFirstLastPara="1" wrap="square" lIns="94775" tIns="47375" rIns="94775" bIns="47375" anchor="t" anchorCtr="0">
            <a:noAutofit/>
          </a:bodyPr>
          <a:lstStyle/>
          <a:p>
            <a:pPr marL="0" lvl="0" indent="0" algn="l" rtl="0">
              <a:lnSpc>
                <a:spcPct val="100000"/>
              </a:lnSpc>
              <a:spcBef>
                <a:spcPts val="0"/>
              </a:spcBef>
              <a:spcAft>
                <a:spcPts val="0"/>
              </a:spcAft>
              <a:buSzPts val="1400"/>
              <a:buNone/>
            </a:pPr>
            <a:endParaRPr dirty="0"/>
          </a:p>
        </p:txBody>
      </p:sp>
      <p:sp>
        <p:nvSpPr>
          <p:cNvPr id="691" name="Google Shape;691;p22:notes"/>
          <p:cNvSpPr>
            <a:spLocks noGrp="1" noRot="1" noChangeAspect="1"/>
          </p:cNvSpPr>
          <p:nvPr>
            <p:ph type="sldImg" idx="2"/>
          </p:nvPr>
        </p:nvSpPr>
        <p:spPr>
          <a:xfrm>
            <a:off x="992188" y="766763"/>
            <a:ext cx="5119687"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160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2:notes"/>
          <p:cNvSpPr>
            <a:spLocks noGrp="1" noRot="1" noChangeAspect="1"/>
          </p:cNvSpPr>
          <p:nvPr>
            <p:ph type="sldImg" idx="2"/>
          </p:nvPr>
        </p:nvSpPr>
        <p:spPr>
          <a:xfrm>
            <a:off x="992188" y="766763"/>
            <a:ext cx="5119687"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2:notes"/>
          <p:cNvSpPr txBox="1">
            <a:spLocks noGrp="1"/>
          </p:cNvSpPr>
          <p:nvPr>
            <p:ph type="body" idx="1"/>
          </p:nvPr>
        </p:nvSpPr>
        <p:spPr>
          <a:xfrm>
            <a:off x="710407" y="4861442"/>
            <a:ext cx="5683250" cy="4605576"/>
          </a:xfrm>
          <a:prstGeom prst="rect">
            <a:avLst/>
          </a:prstGeom>
          <a:noFill/>
          <a:ln>
            <a:noFill/>
          </a:ln>
        </p:spPr>
        <p:txBody>
          <a:bodyPr spcFirstLastPara="1" wrap="square" lIns="94775" tIns="47375" rIns="94775" bIns="47375" anchor="t" anchorCtr="0">
            <a:noAutofit/>
          </a:bodyPr>
          <a:lstStyle/>
          <a:p>
            <a:pPr marL="457200" lvl="0" indent="-228600" algn="l" rtl="0">
              <a:lnSpc>
                <a:spcPct val="100000"/>
              </a:lnSpc>
              <a:spcBef>
                <a:spcPts val="0"/>
              </a:spcBef>
              <a:spcAft>
                <a:spcPts val="0"/>
              </a:spcAft>
              <a:buSzPts val="1400"/>
              <a:buNone/>
            </a:pPr>
            <a:r>
              <a:rPr lang="pl-PL"/>
              <a:t>How we want to </a:t>
            </a:r>
            <a:r>
              <a:rPr lang="pl-PL" err="1"/>
              <a:t>fulfill</a:t>
            </a:r>
            <a:r>
              <a:rPr lang="pl-PL"/>
              <a:t> </a:t>
            </a:r>
            <a:r>
              <a:rPr lang="pl-PL" err="1"/>
              <a:t>our</a:t>
            </a:r>
            <a:r>
              <a:rPr lang="pl-PL"/>
              <a:t> </a:t>
            </a:r>
            <a:r>
              <a:rPr lang="pl-PL" err="1"/>
              <a:t>mission</a:t>
            </a:r>
            <a:r>
              <a:rPr lang="pl-PL"/>
              <a:t>? EIT </a:t>
            </a:r>
            <a:r>
              <a:rPr lang="pl-PL" err="1"/>
              <a:t>will</a:t>
            </a:r>
            <a:r>
              <a:rPr lang="pl-PL"/>
              <a:t> </a:t>
            </a:r>
            <a:r>
              <a:rPr lang="pl-PL" err="1"/>
              <a:t>help</a:t>
            </a:r>
            <a:r>
              <a:rPr lang="pl-PL"/>
              <a:t> </a:t>
            </a:r>
            <a:r>
              <a:rPr lang="pl-PL" err="1"/>
              <a:t>students</a:t>
            </a:r>
            <a:r>
              <a:rPr lang="pl-PL"/>
              <a:t> to </a:t>
            </a:r>
            <a:r>
              <a:rPr lang="pl-PL" err="1"/>
              <a:t>become</a:t>
            </a:r>
            <a:r>
              <a:rPr lang="pl-PL"/>
              <a:t> </a:t>
            </a:r>
            <a:r>
              <a:rPr lang="pl-PL" err="1"/>
              <a:t>entrepreneurs</a:t>
            </a:r>
            <a:r>
              <a:rPr lang="pl-PL"/>
              <a:t>, </a:t>
            </a:r>
            <a:r>
              <a:rPr lang="pl-PL" err="1"/>
              <a:t>researchers</a:t>
            </a:r>
            <a:r>
              <a:rPr lang="pl-PL"/>
              <a:t> to transfer </a:t>
            </a:r>
            <a:r>
              <a:rPr lang="pl-PL" err="1"/>
              <a:t>their</a:t>
            </a:r>
            <a:r>
              <a:rPr lang="pl-PL"/>
              <a:t> </a:t>
            </a:r>
            <a:r>
              <a:rPr lang="pl-PL" err="1"/>
              <a:t>knowledge</a:t>
            </a:r>
            <a:r>
              <a:rPr lang="pl-PL"/>
              <a:t> </a:t>
            </a:r>
            <a:r>
              <a:rPr lang="pl-PL" err="1"/>
              <a:t>into</a:t>
            </a:r>
            <a:r>
              <a:rPr lang="pl-PL"/>
              <a:t> </a:t>
            </a:r>
            <a:r>
              <a:rPr lang="pl-PL" err="1"/>
              <a:t>viable</a:t>
            </a:r>
            <a:r>
              <a:rPr lang="pl-PL"/>
              <a:t>, </a:t>
            </a:r>
            <a:r>
              <a:rPr lang="pl-PL" err="1"/>
              <a:t>commercial</a:t>
            </a:r>
            <a:r>
              <a:rPr lang="pl-PL"/>
              <a:t> products and </a:t>
            </a:r>
            <a:r>
              <a:rPr lang="pl-PL" err="1"/>
              <a:t>industry</a:t>
            </a:r>
            <a:r>
              <a:rPr lang="pl-PL"/>
              <a:t> to </a:t>
            </a:r>
            <a:r>
              <a:rPr lang="pl-PL" err="1"/>
              <a:t>innovate</a:t>
            </a:r>
            <a:r>
              <a:rPr lang="pl-PL"/>
              <a:t> </a:t>
            </a:r>
            <a:r>
              <a:rPr lang="pl-PL" err="1"/>
              <a:t>their</a:t>
            </a:r>
            <a:r>
              <a:rPr lang="pl-PL"/>
              <a:t> </a:t>
            </a:r>
            <a:r>
              <a:rPr lang="pl-PL" err="1"/>
              <a:t>existing</a:t>
            </a:r>
            <a:r>
              <a:rPr lang="pl-PL"/>
              <a:t> </a:t>
            </a:r>
            <a:r>
              <a:rPr lang="pl-PL" err="1"/>
              <a:t>technologies</a:t>
            </a:r>
            <a:r>
              <a:rPr lang="pl-PL"/>
              <a:t>. EIT Food </a:t>
            </a:r>
            <a:r>
              <a:rPr lang="pl-PL" err="1"/>
              <a:t>is</a:t>
            </a:r>
            <a:r>
              <a:rPr lang="pl-PL"/>
              <a:t> a </a:t>
            </a:r>
            <a:r>
              <a:rPr lang="pl-PL" err="1"/>
              <a:t>connector</a:t>
            </a:r>
            <a:r>
              <a:rPr lang="pl-PL"/>
              <a:t> </a:t>
            </a:r>
            <a:r>
              <a:rPr lang="pl-PL" err="1"/>
              <a:t>between</a:t>
            </a:r>
            <a:r>
              <a:rPr lang="pl-PL"/>
              <a:t> </a:t>
            </a:r>
            <a:r>
              <a:rPr lang="pl-PL" err="1"/>
              <a:t>all</a:t>
            </a:r>
            <a:r>
              <a:rPr lang="pl-PL"/>
              <a:t> </a:t>
            </a:r>
            <a:r>
              <a:rPr lang="pl-PL" err="1"/>
              <a:t>those</a:t>
            </a:r>
            <a:r>
              <a:rPr lang="pl-PL"/>
              <a:t> </a:t>
            </a:r>
            <a:r>
              <a:rPr lang="pl-PL" err="1"/>
              <a:t>actors</a:t>
            </a:r>
            <a:r>
              <a:rPr lang="pl-PL"/>
              <a:t>, </a:t>
            </a:r>
            <a:r>
              <a:rPr lang="pl-PL" err="1"/>
              <a:t>enabling</a:t>
            </a:r>
            <a:r>
              <a:rPr lang="pl-PL"/>
              <a:t> </a:t>
            </a:r>
            <a:r>
              <a:rPr lang="pl-PL" err="1"/>
              <a:t>them</a:t>
            </a:r>
            <a:r>
              <a:rPr lang="pl-PL"/>
              <a:t> to </a:t>
            </a:r>
            <a:r>
              <a:rPr lang="pl-PL" err="1"/>
              <a:t>bring</a:t>
            </a:r>
            <a:r>
              <a:rPr lang="pl-PL"/>
              <a:t> </a:t>
            </a:r>
            <a:r>
              <a:rPr lang="pl-PL" err="1"/>
              <a:t>innovation</a:t>
            </a:r>
            <a:r>
              <a:rPr lang="pl-PL"/>
              <a:t> in </a:t>
            </a:r>
            <a:r>
              <a:rPr lang="pl-PL" err="1"/>
              <a:t>European</a:t>
            </a:r>
            <a:r>
              <a:rPr lang="pl-PL"/>
              <a:t> </a:t>
            </a:r>
            <a:r>
              <a:rPr lang="pl-PL" err="1"/>
              <a:t>agri</a:t>
            </a:r>
            <a:r>
              <a:rPr lang="pl-PL"/>
              <a:t>-food </a:t>
            </a:r>
            <a:r>
              <a:rPr lang="pl-PL" err="1"/>
              <a:t>sector</a:t>
            </a:r>
            <a:r>
              <a:rPr lang="pl-PL"/>
              <a:t> </a:t>
            </a:r>
            <a:r>
              <a:rPr lang="pl-PL" err="1"/>
              <a:t>together</a:t>
            </a:r>
            <a:r>
              <a:rPr lang="pl-PL"/>
              <a:t>!</a:t>
            </a:r>
            <a:endParaRPr/>
          </a:p>
          <a:p>
            <a:pPr marL="457200" marR="0" lvl="0" indent="-228600" algn="l" rtl="0">
              <a:lnSpc>
                <a:spcPct val="100000"/>
              </a:lnSpc>
              <a:spcBef>
                <a:spcPts val="0"/>
              </a:spcBef>
              <a:spcAft>
                <a:spcPts val="0"/>
              </a:spcAft>
              <a:buSzPts val="1400"/>
              <a:buNone/>
            </a:pPr>
            <a:endParaRPr/>
          </a:p>
        </p:txBody>
      </p:sp>
      <p:sp>
        <p:nvSpPr>
          <p:cNvPr id="516" name="Google Shape;516;p12:notes"/>
          <p:cNvSpPr txBox="1">
            <a:spLocks noGrp="1"/>
          </p:cNvSpPr>
          <p:nvPr>
            <p:ph type="sldNum" idx="12"/>
          </p:nvPr>
        </p:nvSpPr>
        <p:spPr>
          <a:xfrm>
            <a:off x="4023993" y="9721107"/>
            <a:ext cx="3078427" cy="511730"/>
          </a:xfrm>
          <a:prstGeom prst="rect">
            <a:avLst/>
          </a:prstGeom>
          <a:noFill/>
          <a:ln>
            <a:noFill/>
          </a:ln>
        </p:spPr>
        <p:txBody>
          <a:bodyPr spcFirstLastPara="1" wrap="square" lIns="94775" tIns="47375" rIns="94775" bIns="47375" anchor="b" anchorCtr="0">
            <a:noAutofit/>
          </a:bodyPr>
          <a:lstStyle/>
          <a:p>
            <a:pPr marL="0" lvl="0" indent="0" algn="l" rtl="0">
              <a:lnSpc>
                <a:spcPct val="100000"/>
              </a:lnSpc>
              <a:spcBef>
                <a:spcPts val="0"/>
              </a:spcBef>
              <a:spcAft>
                <a:spcPts val="0"/>
              </a:spcAft>
              <a:buNone/>
            </a:pPr>
            <a:fld id="{00000000-1234-1234-1234-123412341234}" type="slidenum">
              <a:rPr lang="pl-PL"/>
              <a:t>18</a:t>
            </a:fld>
            <a:endParaRPr/>
          </a:p>
        </p:txBody>
      </p:sp>
    </p:spTree>
    <p:extLst>
      <p:ext uri="{BB962C8B-B14F-4D97-AF65-F5344CB8AC3E}">
        <p14:creationId xmlns:p14="http://schemas.microsoft.com/office/powerpoint/2010/main" val="1471432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BE" dirty="0"/>
          </a:p>
        </p:txBody>
      </p:sp>
      <p:sp>
        <p:nvSpPr>
          <p:cNvPr id="4" name="Symbol zastępczy numeru slajdu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smtClean="0">
                <a:solidFill>
                  <a:schemeClr val="dk1"/>
                </a:solidFill>
                <a:latin typeface="Calibri"/>
                <a:ea typeface="Calibri"/>
                <a:cs typeface="Calibri"/>
                <a:sym typeface="Calibri"/>
              </a:rPr>
              <a:t>19</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48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sl-SI"/>
              <a:t>Kliknite, če želite urediti slog naslova matrice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79C35956-937E-4B29-A7BF-764C850F5D36}" type="datetimeFigureOut">
              <a:rPr lang="sl-SI" smtClean="0"/>
              <a:t>22. 10. 2020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59E6BA-0CA2-41E7-8CF4-AC6144B61405}" type="slidenum">
              <a:rPr lang="sl-SI" smtClean="0"/>
              <a:t>‹#›</a:t>
            </a:fld>
            <a:endParaRPr lang="sl-S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63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79C35956-937E-4B29-A7BF-764C850F5D36}" type="datetimeFigureOut">
              <a:rPr lang="sl-SI" smtClean="0"/>
              <a:t>22. 10. 2020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59E6BA-0CA2-41E7-8CF4-AC6144B61405}" type="slidenum">
              <a:rPr lang="sl-SI" smtClean="0"/>
              <a:t>‹#›</a:t>
            </a:fld>
            <a:endParaRPr lang="sl-SI"/>
          </a:p>
        </p:txBody>
      </p:sp>
    </p:spTree>
    <p:extLst>
      <p:ext uri="{BB962C8B-B14F-4D97-AF65-F5344CB8AC3E}">
        <p14:creationId xmlns:p14="http://schemas.microsoft.com/office/powerpoint/2010/main" val="356099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79C35956-937E-4B29-A7BF-764C850F5D36}" type="datetimeFigureOut">
              <a:rPr lang="sl-SI" smtClean="0"/>
              <a:t>22. 10. 2020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59E6BA-0CA2-41E7-8CF4-AC6144B61405}" type="slidenum">
              <a:rPr lang="sl-SI" smtClean="0"/>
              <a:t>‹#›</a:t>
            </a:fld>
            <a:endParaRPr lang="sl-SI"/>
          </a:p>
        </p:txBody>
      </p:sp>
    </p:spTree>
    <p:extLst>
      <p:ext uri="{BB962C8B-B14F-4D97-AF65-F5344CB8AC3E}">
        <p14:creationId xmlns:p14="http://schemas.microsoft.com/office/powerpoint/2010/main" val="209462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ext Slide 02">
  <p:cSld name="Blank Text Slide 02">
    <p:spTree>
      <p:nvGrpSpPr>
        <p:cNvPr id="1" name="Shape 133"/>
        <p:cNvGrpSpPr/>
        <p:nvPr/>
      </p:nvGrpSpPr>
      <p:grpSpPr>
        <a:xfrm>
          <a:off x="0" y="0"/>
          <a:ext cx="0" cy="0"/>
          <a:chOff x="0" y="0"/>
          <a:chExt cx="0" cy="0"/>
        </a:xfrm>
      </p:grpSpPr>
      <p:pic>
        <p:nvPicPr>
          <p:cNvPr id="134" name="Google Shape;134;p66" descr="F:\Birmingham\MSU\Creative Services\DG EAC Framework jobs\EIT\2014 EIT re-brand\Brand elements examples\Mock-ups\Examples\Powerpoint Template\Old\Graphic_element.png"/>
          <p:cNvPicPr preferRelativeResize="0"/>
          <p:nvPr/>
        </p:nvPicPr>
        <p:blipFill rotWithShape="1">
          <a:blip r:embed="rId2">
            <a:alphaModFix/>
          </a:blip>
          <a:srcRect t="17637" r="38726"/>
          <a:stretch/>
        </p:blipFill>
        <p:spPr>
          <a:xfrm>
            <a:off x="7201654" y="0"/>
            <a:ext cx="1942345" cy="2609528"/>
          </a:xfrm>
          <a:prstGeom prst="rect">
            <a:avLst/>
          </a:prstGeom>
          <a:noFill/>
          <a:ln>
            <a:noFill/>
          </a:ln>
        </p:spPr>
      </p:pic>
      <p:sp>
        <p:nvSpPr>
          <p:cNvPr id="135" name="Google Shape;135;p66"/>
          <p:cNvSpPr txBox="1">
            <a:spLocks noGrp="1"/>
          </p:cNvSpPr>
          <p:nvPr>
            <p:ph type="body" idx="1"/>
          </p:nvPr>
        </p:nvSpPr>
        <p:spPr>
          <a:xfrm>
            <a:off x="467545" y="541719"/>
            <a:ext cx="6264695" cy="432048"/>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600"/>
              </a:spcBef>
              <a:spcAft>
                <a:spcPts val="0"/>
              </a:spcAft>
              <a:buClr>
                <a:srgbClr val="6BB745"/>
              </a:buClr>
              <a:buSzPts val="3000"/>
              <a:buFont typeface="Arial"/>
              <a:buNone/>
              <a:defRPr sz="3000" b="0" i="0" u="none" strike="noStrike" cap="none">
                <a:solidFill>
                  <a:srgbClr val="6BB745"/>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Google Shape;136;p66"/>
          <p:cNvSpPr txBox="1">
            <a:spLocks noGrp="1"/>
          </p:cNvSpPr>
          <p:nvPr>
            <p:ph type="body" idx="2"/>
          </p:nvPr>
        </p:nvSpPr>
        <p:spPr>
          <a:xfrm>
            <a:off x="467545" y="1196975"/>
            <a:ext cx="6246406" cy="4176713"/>
          </a:xfrm>
          <a:prstGeom prst="rect">
            <a:avLst/>
          </a:prstGeom>
          <a:noFill/>
          <a:ln>
            <a:noFill/>
          </a:ln>
        </p:spPr>
        <p:txBody>
          <a:bodyPr spcFirstLastPara="1" wrap="square" lIns="91425" tIns="45700" rIns="91425" bIns="45700" anchor="t" anchorCtr="0"/>
          <a:lstStyle>
            <a:lvl1pPr marL="457200" marR="0" lvl="0"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65716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ext Slide">
  <p:cSld name="Blank Text Slide">
    <p:spTree>
      <p:nvGrpSpPr>
        <p:cNvPr id="1" name="Shape 187"/>
        <p:cNvGrpSpPr/>
        <p:nvPr/>
      </p:nvGrpSpPr>
      <p:grpSpPr>
        <a:xfrm>
          <a:off x="0" y="0"/>
          <a:ext cx="0" cy="0"/>
          <a:chOff x="0" y="0"/>
          <a:chExt cx="0" cy="0"/>
        </a:xfrm>
      </p:grpSpPr>
      <p:sp>
        <p:nvSpPr>
          <p:cNvPr id="188" name="Google Shape;188;p67"/>
          <p:cNvSpPr/>
          <p:nvPr/>
        </p:nvSpPr>
        <p:spPr>
          <a:xfrm>
            <a:off x="8480792" y="6467128"/>
            <a:ext cx="319319" cy="2308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pl-PL" sz="900" b="0" i="0" u="none" strike="noStrike" cap="none">
                <a:solidFill>
                  <a:schemeClr val="lt1"/>
                </a:solidFill>
                <a:latin typeface="Arial"/>
                <a:ea typeface="Arial"/>
                <a:cs typeface="Arial"/>
                <a:sym typeface="Arial"/>
              </a:rPr>
              <a:t>‹#›</a:t>
            </a:fld>
            <a:endParaRPr sz="900" b="0" i="0" u="none" strike="noStrike" cap="none">
              <a:solidFill>
                <a:schemeClr val="lt1"/>
              </a:solidFill>
              <a:latin typeface="Arial"/>
              <a:ea typeface="Arial"/>
              <a:cs typeface="Arial"/>
              <a:sym typeface="Arial"/>
            </a:endParaRPr>
          </a:p>
        </p:txBody>
      </p:sp>
      <p:pic>
        <p:nvPicPr>
          <p:cNvPr id="189" name="Google Shape;189;p67" descr="F:\Birmingham\MSU\Creative Services\DG EAC Framework jobs\EIT\2014 EIT re-brand\Brand elements examples\Mock-ups\Examples\Powerpoint Template\Old\Graphic_element.png"/>
          <p:cNvPicPr preferRelativeResize="0"/>
          <p:nvPr/>
        </p:nvPicPr>
        <p:blipFill rotWithShape="1">
          <a:blip r:embed="rId2">
            <a:alphaModFix/>
          </a:blip>
          <a:srcRect l="-5234" t="44538" r="10504" b="-1200"/>
          <a:stretch/>
        </p:blipFill>
        <p:spPr>
          <a:xfrm>
            <a:off x="6609166" y="0"/>
            <a:ext cx="2534834" cy="1515487"/>
          </a:xfrm>
          <a:prstGeom prst="rect">
            <a:avLst/>
          </a:prstGeom>
          <a:noFill/>
          <a:ln>
            <a:noFill/>
          </a:ln>
        </p:spPr>
      </p:pic>
      <p:sp>
        <p:nvSpPr>
          <p:cNvPr id="190" name="Google Shape;190;p67"/>
          <p:cNvSpPr txBox="1">
            <a:spLocks noGrp="1"/>
          </p:cNvSpPr>
          <p:nvPr>
            <p:ph type="body" idx="1"/>
          </p:nvPr>
        </p:nvSpPr>
        <p:spPr>
          <a:xfrm>
            <a:off x="467544" y="541719"/>
            <a:ext cx="5904681" cy="432048"/>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600"/>
              </a:spcBef>
              <a:spcAft>
                <a:spcPts val="0"/>
              </a:spcAft>
              <a:buClr>
                <a:srgbClr val="6BB745"/>
              </a:buClr>
              <a:buSzPts val="3000"/>
              <a:buFont typeface="Arial"/>
              <a:buNone/>
              <a:defRPr sz="3000" b="1" i="0" u="none" strike="noStrike" cap="none">
                <a:solidFill>
                  <a:srgbClr val="6BB745"/>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1" name="Google Shape;191;p67"/>
          <p:cNvSpPr txBox="1">
            <a:spLocks noGrp="1"/>
          </p:cNvSpPr>
          <p:nvPr>
            <p:ph type="body" idx="2"/>
          </p:nvPr>
        </p:nvSpPr>
        <p:spPr>
          <a:xfrm>
            <a:off x="467544" y="1196975"/>
            <a:ext cx="5904681" cy="4176713"/>
          </a:xfrm>
          <a:prstGeom prst="rect">
            <a:avLst/>
          </a:prstGeom>
          <a:noFill/>
          <a:ln>
            <a:noFill/>
          </a:ln>
        </p:spPr>
        <p:txBody>
          <a:bodyPr spcFirstLastPara="1" wrap="square" lIns="91425" tIns="45700" rIns="91425" bIns="45700" anchor="t" anchorCtr="0"/>
          <a:lstStyle>
            <a:lvl1pPr marL="457200" marR="0" lvl="0" indent="-355600" algn="l" rtl="0">
              <a:lnSpc>
                <a:spcPct val="113000"/>
              </a:lnSpc>
              <a:spcBef>
                <a:spcPts val="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7428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amp; Image">
  <p:cSld name="Text &amp; Image">
    <p:spTree>
      <p:nvGrpSpPr>
        <p:cNvPr id="1" name="Shape 137"/>
        <p:cNvGrpSpPr/>
        <p:nvPr/>
      </p:nvGrpSpPr>
      <p:grpSpPr>
        <a:xfrm>
          <a:off x="0" y="0"/>
          <a:ext cx="0" cy="0"/>
          <a:chOff x="0" y="0"/>
          <a:chExt cx="0" cy="0"/>
        </a:xfrm>
      </p:grpSpPr>
      <p:sp>
        <p:nvSpPr>
          <p:cNvPr id="138" name="Google Shape;138;p79"/>
          <p:cNvSpPr>
            <a:spLocks noGrp="1"/>
          </p:cNvSpPr>
          <p:nvPr>
            <p:ph type="pic" idx="2"/>
          </p:nvPr>
        </p:nvSpPr>
        <p:spPr>
          <a:xfrm>
            <a:off x="6084169" y="1196752"/>
            <a:ext cx="2592288" cy="4176464"/>
          </a:xfrm>
          <a:prstGeom prst="round2DiagRect">
            <a:avLst>
              <a:gd name="adj1" fmla="val 12259"/>
              <a:gd name="adj2" fmla="val 0"/>
            </a:avLst>
          </a:prstGeom>
          <a:noFill/>
          <a:ln>
            <a:noFill/>
          </a:ln>
        </p:spPr>
        <p:txBody>
          <a:bodyPr spcFirstLastPara="1" wrap="square" lIns="91425" tIns="45700" rIns="91425" bIns="45700" anchor="t" anchorCtr="0"/>
          <a:lstStyle>
            <a:lvl1pPr marR="0" lvl="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9" name="Google Shape;139;p79" descr="F:\Birmingham\MSU\Creative Services\DG EAC Framework jobs\EIT\2014 EIT re-brand\Brand elements examples\Mock-ups\Examples\Powerpoint Template\Old\Graphic_element.png"/>
          <p:cNvPicPr preferRelativeResize="0"/>
          <p:nvPr/>
        </p:nvPicPr>
        <p:blipFill rotWithShape="1">
          <a:blip r:embed="rId2">
            <a:alphaModFix/>
          </a:blip>
          <a:srcRect l="-273" t="-9718" r="28406" b="58620"/>
          <a:stretch/>
        </p:blipFill>
        <p:spPr>
          <a:xfrm>
            <a:off x="7001905" y="5335675"/>
            <a:ext cx="2142095" cy="1522325"/>
          </a:xfrm>
          <a:prstGeom prst="rect">
            <a:avLst/>
          </a:prstGeom>
          <a:noFill/>
          <a:ln>
            <a:noFill/>
          </a:ln>
        </p:spPr>
      </p:pic>
      <p:sp>
        <p:nvSpPr>
          <p:cNvPr id="140" name="Google Shape;140;p79"/>
          <p:cNvSpPr txBox="1">
            <a:spLocks noGrp="1"/>
          </p:cNvSpPr>
          <p:nvPr>
            <p:ph type="body" idx="1"/>
          </p:nvPr>
        </p:nvSpPr>
        <p:spPr>
          <a:xfrm>
            <a:off x="467545" y="541719"/>
            <a:ext cx="5328592" cy="432048"/>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600"/>
              </a:spcBef>
              <a:spcAft>
                <a:spcPts val="0"/>
              </a:spcAft>
              <a:buClr>
                <a:srgbClr val="6BB745"/>
              </a:buClr>
              <a:buSzPts val="3000"/>
              <a:buFont typeface="Arial"/>
              <a:buNone/>
              <a:defRPr sz="3000" b="0" i="0" u="none" strike="noStrike" cap="none">
                <a:solidFill>
                  <a:srgbClr val="6BB745"/>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Google Shape;141;p79"/>
          <p:cNvSpPr txBox="1">
            <a:spLocks noGrp="1"/>
          </p:cNvSpPr>
          <p:nvPr>
            <p:ph type="body" idx="3"/>
          </p:nvPr>
        </p:nvSpPr>
        <p:spPr>
          <a:xfrm>
            <a:off x="467545" y="1196975"/>
            <a:ext cx="5328592" cy="4176713"/>
          </a:xfrm>
          <a:prstGeom prst="rect">
            <a:avLst/>
          </a:prstGeom>
          <a:noFill/>
          <a:ln>
            <a:noFill/>
          </a:ln>
        </p:spPr>
        <p:txBody>
          <a:bodyPr spcFirstLastPara="1" wrap="square" lIns="91425" tIns="45700" rIns="91425" bIns="45700" anchor="t" anchorCtr="0"/>
          <a:lstStyle>
            <a:lvl1pPr marL="457200" marR="0" lvl="0"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8845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amp; Images">
  <p:cSld name="Text &amp; Images">
    <p:spTree>
      <p:nvGrpSpPr>
        <p:cNvPr id="1" name="Shape 258"/>
        <p:cNvGrpSpPr/>
        <p:nvPr/>
      </p:nvGrpSpPr>
      <p:grpSpPr>
        <a:xfrm>
          <a:off x="0" y="0"/>
          <a:ext cx="0" cy="0"/>
          <a:chOff x="0" y="0"/>
          <a:chExt cx="0" cy="0"/>
        </a:xfrm>
      </p:grpSpPr>
      <p:pic>
        <p:nvPicPr>
          <p:cNvPr id="259" name="Google Shape;259;p71" descr="F:\Birmingham\MSU\Creative Services\DG EAC Framework jobs\EIT\2014 EIT re-brand\Brand elements examples\Mock-ups\Examples\Powerpoint Template\Old\Graphic_element.png"/>
          <p:cNvPicPr preferRelativeResize="0"/>
          <p:nvPr/>
        </p:nvPicPr>
        <p:blipFill rotWithShape="1">
          <a:blip r:embed="rId2">
            <a:alphaModFix/>
          </a:blip>
          <a:srcRect r="-26311"/>
          <a:stretch/>
        </p:blipFill>
        <p:spPr>
          <a:xfrm>
            <a:off x="6444208" y="0"/>
            <a:ext cx="3024336" cy="874128"/>
          </a:xfrm>
          <a:prstGeom prst="rect">
            <a:avLst/>
          </a:prstGeom>
          <a:noFill/>
          <a:ln>
            <a:noFill/>
          </a:ln>
        </p:spPr>
      </p:pic>
      <p:sp>
        <p:nvSpPr>
          <p:cNvPr id="260" name="Google Shape;260;p71"/>
          <p:cNvSpPr>
            <a:spLocks noGrp="1"/>
          </p:cNvSpPr>
          <p:nvPr>
            <p:ph type="pic" idx="2"/>
          </p:nvPr>
        </p:nvSpPr>
        <p:spPr>
          <a:xfrm>
            <a:off x="3347864" y="1196751"/>
            <a:ext cx="2520280" cy="4176465"/>
          </a:xfrm>
          <a:prstGeom prst="round2DiagRect">
            <a:avLst>
              <a:gd name="adj1" fmla="val 16667"/>
              <a:gd name="adj2" fmla="val 0"/>
            </a:avLst>
          </a:prstGeom>
          <a:noFill/>
          <a:ln>
            <a:noFill/>
          </a:ln>
        </p:spPr>
        <p:txBody>
          <a:bodyPr spcFirstLastPara="1" wrap="square" lIns="91425" tIns="45700" rIns="91425" bIns="45700" anchor="t" anchorCtr="0"/>
          <a:lstStyle>
            <a:lvl1pPr marR="0" lvl="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71"/>
          <p:cNvSpPr>
            <a:spLocks noGrp="1"/>
          </p:cNvSpPr>
          <p:nvPr>
            <p:ph type="pic" idx="3"/>
          </p:nvPr>
        </p:nvSpPr>
        <p:spPr>
          <a:xfrm>
            <a:off x="6156177" y="1196751"/>
            <a:ext cx="2520280" cy="4176465"/>
          </a:xfrm>
          <a:prstGeom prst="round2DiagRect">
            <a:avLst>
              <a:gd name="adj1" fmla="val 0"/>
              <a:gd name="adj2" fmla="val 18487"/>
            </a:avLst>
          </a:prstGeom>
          <a:noFill/>
          <a:ln>
            <a:noFill/>
          </a:ln>
        </p:spPr>
        <p:txBody>
          <a:bodyPr spcFirstLastPara="1" wrap="square" lIns="91425" tIns="45700" rIns="91425" bIns="45700" anchor="t" anchorCtr="0"/>
          <a:lstStyle>
            <a:lvl1pPr marR="0" lvl="0" algn="l"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Google Shape;262;p71"/>
          <p:cNvSpPr txBox="1">
            <a:spLocks noGrp="1"/>
          </p:cNvSpPr>
          <p:nvPr>
            <p:ph type="body" idx="1"/>
          </p:nvPr>
        </p:nvSpPr>
        <p:spPr>
          <a:xfrm>
            <a:off x="467545" y="541719"/>
            <a:ext cx="2592287" cy="432048"/>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600"/>
              </a:spcBef>
              <a:spcAft>
                <a:spcPts val="0"/>
              </a:spcAft>
              <a:buClr>
                <a:schemeClr val="lt2"/>
              </a:buClr>
              <a:buSzPts val="3000"/>
              <a:buFont typeface="Arial"/>
              <a:buNone/>
              <a:defRPr sz="3000" b="1" i="0" u="none" strike="noStrike" cap="none">
                <a:solidFill>
                  <a:schemeClr val="lt2"/>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Google Shape;263;p71"/>
          <p:cNvSpPr txBox="1">
            <a:spLocks noGrp="1"/>
          </p:cNvSpPr>
          <p:nvPr>
            <p:ph type="body" idx="4"/>
          </p:nvPr>
        </p:nvSpPr>
        <p:spPr>
          <a:xfrm>
            <a:off x="467545" y="1196975"/>
            <a:ext cx="2592287" cy="4176713"/>
          </a:xfrm>
          <a:prstGeom prst="rect">
            <a:avLst/>
          </a:prstGeom>
          <a:noFill/>
          <a:ln>
            <a:noFill/>
          </a:ln>
        </p:spPr>
        <p:txBody>
          <a:bodyPr spcFirstLastPara="1" wrap="square" lIns="91425" tIns="45700" rIns="91425" bIns="45700" anchor="t" anchorCtr="0"/>
          <a:lstStyle>
            <a:lvl1pPr marL="457200" marR="0" lvl="0" indent="-355600" algn="l" rtl="0">
              <a:lnSpc>
                <a:spcPct val="114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13000"/>
              </a:lnSpc>
              <a:spcBef>
                <a:spcPts val="400"/>
              </a:spcBef>
              <a:spcAft>
                <a:spcPts val="0"/>
              </a:spcAft>
              <a:buClr>
                <a:schemeClr val="lt2"/>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02066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Text Slide">
    <p:spTree>
      <p:nvGrpSpPr>
        <p:cNvPr id="1" name=""/>
        <p:cNvGrpSpPr/>
        <p:nvPr/>
      </p:nvGrpSpPr>
      <p:grpSpPr>
        <a:xfrm>
          <a:off x="0" y="0"/>
          <a:ext cx="0" cy="0"/>
          <a:chOff x="0" y="0"/>
          <a:chExt cx="0" cy="0"/>
        </a:xfrm>
      </p:grpSpPr>
      <p:sp>
        <p:nvSpPr>
          <p:cNvPr id="20" name="Rectangle 19"/>
          <p:cNvSpPr/>
          <p:nvPr userDrawn="1"/>
        </p:nvSpPr>
        <p:spPr>
          <a:xfrm>
            <a:off x="8480792" y="6467128"/>
            <a:ext cx="319319" cy="2308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2DE46A0-92A9-4CB6-B66D-C429D4C93DD8}" type="slidenum">
              <a:rPr kumimoji="0" lang="en-GB" sz="900" b="0" i="0" u="none" strike="noStrike" kern="1200" cap="none" spc="0" normalizeH="0" baseline="0" noProof="0" smtClean="0">
                <a:ln>
                  <a:noFill/>
                </a:ln>
                <a:solidFill>
                  <a:prstClr val="white"/>
                </a:solidFill>
                <a:effectLst/>
                <a:uLnTx/>
                <a:uFillTx/>
                <a:latin typeface="Titillium" pitchFamily="50"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white"/>
              </a:solidFill>
              <a:effectLst/>
              <a:uLnTx/>
              <a:uFillTx/>
              <a:latin typeface="Titillium" pitchFamily="50" charset="0"/>
              <a:ea typeface="+mn-ea"/>
              <a:cs typeface="+mn-cs"/>
            </a:endParaRPr>
          </a:p>
        </p:txBody>
      </p:sp>
      <p:pic>
        <p:nvPicPr>
          <p:cNvPr id="15" name="Picture 2"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234" t="44539" r="10505" b="-1202"/>
          <a:stretch/>
        </p:blipFill>
        <p:spPr bwMode="auto">
          <a:xfrm>
            <a:off x="6609166" y="0"/>
            <a:ext cx="2534834" cy="1515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5" hasCustomPrompt="1"/>
          </p:nvPr>
        </p:nvSpPr>
        <p:spPr>
          <a:xfrm>
            <a:off x="467544" y="541719"/>
            <a:ext cx="5904681" cy="432048"/>
          </a:xfrm>
          <a:prstGeom prst="rect">
            <a:avLst/>
          </a:prstGeom>
        </p:spPr>
        <p:txBody>
          <a:bodyPr/>
          <a:lstStyle>
            <a:lvl1pPr marL="0" indent="0">
              <a:buNone/>
              <a:defRPr sz="3000" b="1">
                <a:solidFill>
                  <a:srgbClr val="034EA2"/>
                </a:solidFill>
              </a:defRPr>
            </a:lvl1pPr>
          </a:lstStyle>
          <a:p>
            <a:pPr lvl="0"/>
            <a:r>
              <a:rPr lang="en-GB"/>
              <a:t>Title</a:t>
            </a:r>
          </a:p>
        </p:txBody>
      </p:sp>
      <p:sp>
        <p:nvSpPr>
          <p:cNvPr id="5" name="Text Placeholder 4"/>
          <p:cNvSpPr>
            <a:spLocks noGrp="1"/>
          </p:cNvSpPr>
          <p:nvPr>
            <p:ph type="body" sz="quarter" idx="16" hasCustomPrompt="1"/>
          </p:nvPr>
        </p:nvSpPr>
        <p:spPr>
          <a:xfrm>
            <a:off x="467544" y="1196975"/>
            <a:ext cx="5904681" cy="4176713"/>
          </a:xfrm>
          <a:prstGeom prst="rect">
            <a:avLst/>
          </a:prstGeom>
        </p:spPr>
        <p:txBody>
          <a:bodyPr/>
          <a:lstStyle>
            <a:lvl1pPr marL="0" indent="-180000">
              <a:lnSpc>
                <a:spcPct val="113000"/>
              </a:lnSpc>
              <a:spcBef>
                <a:spcPts val="0"/>
              </a:spcBef>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indent="-180000">
              <a:lnSpc>
                <a:spcPct val="113000"/>
              </a:lnSpc>
              <a:buClr>
                <a:schemeClr val="tx2"/>
              </a:buClr>
              <a:defRPr sz="2000" baseline="0"/>
            </a:lvl3pPr>
            <a:lvl4pPr marL="1600200" indent="-180000">
              <a:lnSpc>
                <a:spcPct val="113000"/>
              </a:lnSpc>
              <a:buClr>
                <a:schemeClr val="tx2"/>
              </a:buClr>
              <a:buFont typeface="Arial" pitchFamily="34" charset="0"/>
              <a:buChar char="•"/>
              <a:defRPr sz="2000"/>
            </a:lvl4pPr>
          </a:lstStyle>
          <a:p>
            <a:pPr lvl="0"/>
            <a:r>
              <a:rPr lang="en-GB" sz="2000"/>
              <a:t>Text Here</a:t>
            </a:r>
          </a:p>
          <a:p>
            <a:pPr lvl="1"/>
            <a:r>
              <a:rPr lang="en-GB" sz="2000"/>
              <a:t>Text Here</a:t>
            </a:r>
          </a:p>
          <a:p>
            <a:pPr lvl="2"/>
            <a:r>
              <a:rPr lang="en-GB"/>
              <a:t>Text Here</a:t>
            </a:r>
          </a:p>
          <a:p>
            <a:pPr lvl="3"/>
            <a:r>
              <a:rPr lang="en-GB"/>
              <a:t>Text Here</a:t>
            </a:r>
          </a:p>
          <a:p>
            <a:pPr lvl="2"/>
            <a:endParaRPr lang="en-GB"/>
          </a:p>
        </p:txBody>
      </p:sp>
    </p:spTree>
    <p:extLst>
      <p:ext uri="{BB962C8B-B14F-4D97-AF65-F5344CB8AC3E}">
        <p14:creationId xmlns:p14="http://schemas.microsoft.com/office/powerpoint/2010/main" val="4135298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79C35956-937E-4B29-A7BF-764C850F5D36}" type="datetimeFigureOut">
              <a:rPr lang="sl-SI" smtClean="0"/>
              <a:t>22. 10. 2020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59E6BA-0CA2-41E7-8CF4-AC6144B61405}" type="slidenum">
              <a:rPr lang="sl-SI" smtClean="0"/>
              <a:t>‹#›</a:t>
            </a:fld>
            <a:endParaRPr lang="sl-SI"/>
          </a:p>
        </p:txBody>
      </p:sp>
    </p:spTree>
    <p:extLst>
      <p:ext uri="{BB962C8B-B14F-4D97-AF65-F5344CB8AC3E}">
        <p14:creationId xmlns:p14="http://schemas.microsoft.com/office/powerpoint/2010/main" val="124887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sl-SI"/>
              <a:t>Kliknite, če želite urediti slog naslova matrice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79C35956-937E-4B29-A7BF-764C850F5D36}" type="datetimeFigureOut">
              <a:rPr lang="sl-SI" smtClean="0"/>
              <a:t>22. 10. 2020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59E6BA-0CA2-41E7-8CF4-AC6144B61405}" type="slidenum">
              <a:rPr lang="sl-SI" smtClean="0"/>
              <a:t>‹#›</a:t>
            </a:fld>
            <a:endParaRPr lang="sl-S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95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79C35956-937E-4B29-A7BF-764C850F5D36}" type="datetimeFigureOut">
              <a:rPr lang="sl-SI" smtClean="0"/>
              <a:t>22. 10. 2020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559E6BA-0CA2-41E7-8CF4-AC6144B61405}" type="slidenum">
              <a:rPr lang="sl-SI" smtClean="0"/>
              <a:t>‹#›</a:t>
            </a:fld>
            <a:endParaRPr lang="sl-SI"/>
          </a:p>
        </p:txBody>
      </p:sp>
    </p:spTree>
    <p:extLst>
      <p:ext uri="{BB962C8B-B14F-4D97-AF65-F5344CB8AC3E}">
        <p14:creationId xmlns:p14="http://schemas.microsoft.com/office/powerpoint/2010/main" val="2475514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Content Placeholder 3"/>
          <p:cNvSpPr>
            <a:spLocks noGrp="1"/>
          </p:cNvSpPr>
          <p:nvPr>
            <p:ph sz="half" idx="2"/>
          </p:nvPr>
        </p:nvSpPr>
        <p:spPr>
          <a:xfrm>
            <a:off x="822960" y="2582334"/>
            <a:ext cx="3703320" cy="328676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Content Placeholder 5"/>
          <p:cNvSpPr>
            <a:spLocks noGrp="1"/>
          </p:cNvSpPr>
          <p:nvPr>
            <p:ph sz="quarter" idx="4"/>
          </p:nvPr>
        </p:nvSpPr>
        <p:spPr>
          <a:xfrm>
            <a:off x="4663440" y="2582334"/>
            <a:ext cx="3703320" cy="328676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79C35956-937E-4B29-A7BF-764C850F5D36}" type="datetimeFigureOut">
              <a:rPr lang="sl-SI" smtClean="0"/>
              <a:t>22. 10. 2020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F559E6BA-0CA2-41E7-8CF4-AC6144B61405}" type="slidenum">
              <a:rPr lang="sl-SI" smtClean="0"/>
              <a:t>‹#›</a:t>
            </a:fld>
            <a:endParaRPr lang="sl-SI"/>
          </a:p>
        </p:txBody>
      </p:sp>
    </p:spTree>
    <p:extLst>
      <p:ext uri="{BB962C8B-B14F-4D97-AF65-F5344CB8AC3E}">
        <p14:creationId xmlns:p14="http://schemas.microsoft.com/office/powerpoint/2010/main" val="409014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79C35956-937E-4B29-A7BF-764C850F5D36}" type="datetimeFigureOut">
              <a:rPr lang="sl-SI" smtClean="0"/>
              <a:t>22. 10. 2020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F559E6BA-0CA2-41E7-8CF4-AC6144B61405}" type="slidenum">
              <a:rPr lang="sl-SI" smtClean="0"/>
              <a:t>‹#›</a:t>
            </a:fld>
            <a:endParaRPr lang="sl-SI"/>
          </a:p>
        </p:txBody>
      </p:sp>
    </p:spTree>
    <p:extLst>
      <p:ext uri="{BB962C8B-B14F-4D97-AF65-F5344CB8AC3E}">
        <p14:creationId xmlns:p14="http://schemas.microsoft.com/office/powerpoint/2010/main" val="378605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9C35956-937E-4B29-A7BF-764C850F5D36}" type="datetimeFigureOut">
              <a:rPr lang="sl-SI" smtClean="0"/>
              <a:t>22. 10. 2020</a:t>
            </a:fld>
            <a:endParaRPr lang="sl-S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sl-SI"/>
          </a:p>
        </p:txBody>
      </p:sp>
      <p:sp>
        <p:nvSpPr>
          <p:cNvPr id="9" name="Slide Number Placeholder 8"/>
          <p:cNvSpPr>
            <a:spLocks noGrp="1"/>
          </p:cNvSpPr>
          <p:nvPr>
            <p:ph type="sldNum" sz="quarter" idx="12"/>
          </p:nvPr>
        </p:nvSpPr>
        <p:spPr/>
        <p:txBody>
          <a:bodyPr/>
          <a:lstStyle/>
          <a:p>
            <a:fld id="{F559E6BA-0CA2-41E7-8CF4-AC6144B61405}" type="slidenum">
              <a:rPr lang="sl-SI" smtClean="0"/>
              <a:t>‹#›</a:t>
            </a:fld>
            <a:endParaRPr lang="sl-SI"/>
          </a:p>
        </p:txBody>
      </p:sp>
    </p:spTree>
    <p:extLst>
      <p:ext uri="{BB962C8B-B14F-4D97-AF65-F5344CB8AC3E}">
        <p14:creationId xmlns:p14="http://schemas.microsoft.com/office/powerpoint/2010/main" val="1507740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Vsebina z naslovom">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sl-SI"/>
              <a:t>Kliknite, če želite urediti slog naslova matrice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9C35956-937E-4B29-A7BF-764C850F5D36}" type="datetimeFigureOut">
              <a:rPr lang="sl-SI" smtClean="0"/>
              <a:t>22. 10. 2020</a:t>
            </a:fld>
            <a:endParaRPr lang="sl-S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sl-S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559E6BA-0CA2-41E7-8CF4-AC6144B61405}" type="slidenum">
              <a:rPr lang="sl-SI" smtClean="0"/>
              <a:t>‹#›</a:t>
            </a:fld>
            <a:endParaRPr lang="sl-SI"/>
          </a:p>
        </p:txBody>
      </p:sp>
    </p:spTree>
    <p:extLst>
      <p:ext uri="{BB962C8B-B14F-4D97-AF65-F5344CB8AC3E}">
        <p14:creationId xmlns:p14="http://schemas.microsoft.com/office/powerpoint/2010/main" val="4133622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79C35956-937E-4B29-A7BF-764C850F5D36}" type="datetimeFigureOut">
              <a:rPr lang="sl-SI" smtClean="0"/>
              <a:t>22. 10. 2020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559E6BA-0CA2-41E7-8CF4-AC6144B61405}" type="slidenum">
              <a:rPr lang="sl-SI" smtClean="0"/>
              <a:t>‹#›</a:t>
            </a:fld>
            <a:endParaRPr lang="sl-SI"/>
          </a:p>
        </p:txBody>
      </p:sp>
    </p:spTree>
    <p:extLst>
      <p:ext uri="{BB962C8B-B14F-4D97-AF65-F5344CB8AC3E}">
        <p14:creationId xmlns:p14="http://schemas.microsoft.com/office/powerpoint/2010/main" val="1457344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79C35956-937E-4B29-A7BF-764C850F5D36}" type="datetimeFigureOut">
              <a:rPr lang="sl-SI" smtClean="0"/>
              <a:t>22. 10. 2020</a:t>
            </a:fld>
            <a:endParaRPr lang="sl-S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sl-S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F559E6BA-0CA2-41E7-8CF4-AC6144B61405}" type="slidenum">
              <a:rPr lang="sl-SI" smtClean="0"/>
              <a:t>‹#›</a:t>
            </a:fld>
            <a:endParaRPr lang="sl-S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88487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3" r:id="rId15"/>
    <p:sldLayoutId id="2147483824" r:id="rId1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linkedin.com/groups/12125889/" TargetMode="Externa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www.eitfood.eu/regional-innovation-scheme/projects/ris-consumer-engagement-labs"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hyperlink" Target="https://www.youtube.com/watch?v=BaeexGgAndE"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eitfood.eu/"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gzs.si/srip-hrana/"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hyperlink" Target="mailto:tamara.srdarev@gzs.si"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205107"/>
            <a:ext cx="1566124" cy="1359033"/>
          </a:xfrm>
          <a:prstGeom prst="rect">
            <a:avLst/>
          </a:prstGeom>
        </p:spPr>
      </p:pic>
      <p:pic>
        <p:nvPicPr>
          <p:cNvPr id="8" name="Slika 7">
            <a:extLst>
              <a:ext uri="{FF2B5EF4-FFF2-40B4-BE49-F238E27FC236}">
                <a16:creationId xmlns:a16="http://schemas.microsoft.com/office/drawing/2014/main" id="{A8C7AD1F-10BD-4FD8-9BB4-DD6094496C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5532872"/>
            <a:ext cx="5040560" cy="438966"/>
          </a:xfrm>
          <a:prstGeom prst="rect">
            <a:avLst/>
          </a:prstGeom>
        </p:spPr>
      </p:pic>
      <p:sp>
        <p:nvSpPr>
          <p:cNvPr id="2" name="Pravokotnik 1">
            <a:extLst>
              <a:ext uri="{FF2B5EF4-FFF2-40B4-BE49-F238E27FC236}">
                <a16:creationId xmlns:a16="http://schemas.microsoft.com/office/drawing/2014/main" id="{87B7B05E-E4C9-43A6-A6DA-7D63733B7932}"/>
              </a:ext>
            </a:extLst>
          </p:cNvPr>
          <p:cNvSpPr/>
          <p:nvPr/>
        </p:nvSpPr>
        <p:spPr>
          <a:xfrm>
            <a:off x="781867" y="4461014"/>
            <a:ext cx="7839775" cy="461665"/>
          </a:xfrm>
          <a:prstGeom prst="rect">
            <a:avLst/>
          </a:prstGeom>
        </p:spPr>
        <p:txBody>
          <a:bodyPr wrap="none">
            <a:spAutoFit/>
          </a:bodyPr>
          <a:lstStyle/>
          <a:p>
            <a:pPr algn="ctr"/>
            <a:r>
              <a:rPr lang="sl-SI" sz="2400" dirty="0"/>
              <a:t>Srečanje partnerjev SRIP HRANA, MS </a:t>
            </a:r>
            <a:r>
              <a:rPr lang="sl-SI" sz="2400" dirty="0" err="1"/>
              <a:t>Teams</a:t>
            </a:r>
            <a:r>
              <a:rPr lang="sl-SI" sz="2400" dirty="0"/>
              <a:t>, 22. oktober 2020</a:t>
            </a:r>
          </a:p>
        </p:txBody>
      </p:sp>
      <p:pic>
        <p:nvPicPr>
          <p:cNvPr id="6" name="Slika 5">
            <a:extLst>
              <a:ext uri="{FF2B5EF4-FFF2-40B4-BE49-F238E27FC236}">
                <a16:creationId xmlns:a16="http://schemas.microsoft.com/office/drawing/2014/main" id="{31707F51-05AE-4DC5-95AA-FA0EE73BA3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5232057"/>
            <a:ext cx="3096344" cy="973463"/>
          </a:xfrm>
          <a:prstGeom prst="rect">
            <a:avLst/>
          </a:prstGeom>
        </p:spPr>
      </p:pic>
      <p:pic>
        <p:nvPicPr>
          <p:cNvPr id="7" name="Slika 6">
            <a:extLst>
              <a:ext uri="{FF2B5EF4-FFF2-40B4-BE49-F238E27FC236}">
                <a16:creationId xmlns:a16="http://schemas.microsoft.com/office/drawing/2014/main" id="{76AA1C48-2555-4CC4-BC5D-30D07D671E98}"/>
              </a:ext>
            </a:extLst>
          </p:cNvPr>
          <p:cNvPicPr>
            <a:picLocks noChangeAspect="1"/>
          </p:cNvPicPr>
          <p:nvPr/>
        </p:nvPicPr>
        <p:blipFill>
          <a:blip r:embed="rId6"/>
          <a:stretch>
            <a:fillRect/>
          </a:stretch>
        </p:blipFill>
        <p:spPr>
          <a:xfrm rot="10800000">
            <a:off x="0" y="0"/>
            <a:ext cx="1866900" cy="1409700"/>
          </a:xfrm>
          <a:prstGeom prst="rect">
            <a:avLst/>
          </a:prstGeom>
        </p:spPr>
      </p:pic>
      <p:sp>
        <p:nvSpPr>
          <p:cNvPr id="9" name="Pravokotnik 8">
            <a:extLst>
              <a:ext uri="{FF2B5EF4-FFF2-40B4-BE49-F238E27FC236}">
                <a16:creationId xmlns:a16="http://schemas.microsoft.com/office/drawing/2014/main" id="{44CCC9D6-4FC8-44B4-A0C3-B6135AFE5930}"/>
              </a:ext>
            </a:extLst>
          </p:cNvPr>
          <p:cNvSpPr/>
          <p:nvPr/>
        </p:nvSpPr>
        <p:spPr>
          <a:xfrm>
            <a:off x="215516" y="1873518"/>
            <a:ext cx="8712967" cy="1754326"/>
          </a:xfrm>
          <a:prstGeom prst="rect">
            <a:avLst/>
          </a:prstGeom>
        </p:spPr>
        <p:txBody>
          <a:bodyPr wrap="square">
            <a:spAutoFit/>
          </a:bodyPr>
          <a:lstStyle/>
          <a:p>
            <a:pPr algn="ctr"/>
            <a:r>
              <a:rPr lang="sl-SI" sz="4400" b="1" dirty="0">
                <a:solidFill>
                  <a:schemeClr val="accent3">
                    <a:lumMod val="75000"/>
                  </a:schemeClr>
                </a:solidFill>
              </a:rPr>
              <a:t>EIT Food -</a:t>
            </a:r>
          </a:p>
          <a:p>
            <a:pPr algn="ctr"/>
            <a:r>
              <a:rPr lang="sl-SI" sz="3200" dirty="0"/>
              <a:t>spodbujanje podjetništva in inovacij </a:t>
            </a:r>
          </a:p>
          <a:p>
            <a:pPr algn="ctr"/>
            <a:r>
              <a:rPr lang="sl-SI" sz="3200" dirty="0"/>
              <a:t>v živilskem sektorju</a:t>
            </a:r>
          </a:p>
        </p:txBody>
      </p:sp>
    </p:spTree>
    <p:extLst>
      <p:ext uri="{BB962C8B-B14F-4D97-AF65-F5344CB8AC3E}">
        <p14:creationId xmlns:p14="http://schemas.microsoft.com/office/powerpoint/2010/main" val="2898528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2"/>
          <p:cNvSpPr txBox="1">
            <a:spLocks noGrp="1"/>
          </p:cNvSpPr>
          <p:nvPr>
            <p:ph type="body" idx="1"/>
          </p:nvPr>
        </p:nvSpPr>
        <p:spPr>
          <a:xfrm>
            <a:off x="2802857" y="2852897"/>
            <a:ext cx="4793479" cy="432048"/>
          </a:xfrm>
          <a:prstGeom prst="rect">
            <a:avLst/>
          </a:prstGeom>
          <a:noFill/>
          <a:ln>
            <a:noFill/>
          </a:ln>
        </p:spPr>
        <p:txBody>
          <a:bodyPr spcFirstLastPara="1" wrap="square" lIns="91425" tIns="45700" rIns="91425" bIns="45700" anchor="ctr" anchorCtr="0">
            <a:noAutofit/>
          </a:bodyPr>
          <a:lstStyle/>
          <a:p>
            <a:r>
              <a:rPr lang="en-GB" sz="2800" b="1" cap="all" spc="200" dirty="0">
                <a:solidFill>
                  <a:srgbClr val="0070C0"/>
                </a:solidFill>
                <a:latin typeface="+mj-lt"/>
                <a:ea typeface="+mn-ea"/>
                <a:cs typeface="+mn-cs"/>
              </a:rPr>
              <a:t>INNOVATION ACTIVITIES </a:t>
            </a:r>
          </a:p>
        </p:txBody>
      </p:sp>
      <p:sp>
        <p:nvSpPr>
          <p:cNvPr id="523" name="Google Shape;523;p12"/>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l-PL"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FA5C1571-851D-4094-84B3-8F10CC6662C1}"/>
              </a:ext>
            </a:extLst>
          </p:cNvPr>
          <p:cNvSpPr/>
          <p:nvPr/>
        </p:nvSpPr>
        <p:spPr>
          <a:xfrm>
            <a:off x="2966484" y="3696810"/>
            <a:ext cx="5954232" cy="338554"/>
          </a:xfrm>
          <a:prstGeom prst="rect">
            <a:avLst/>
          </a:prstGeom>
        </p:spPr>
        <p:txBody>
          <a:bodyPr wrap="square">
            <a:spAutoFit/>
          </a:bodyPr>
          <a:lstStyle/>
          <a:p>
            <a:pPr marL="228600" lvl="0" algn="ctr">
              <a:spcBef>
                <a:spcPts val="600"/>
              </a:spcBef>
              <a:buClr>
                <a:srgbClr val="6BB745"/>
              </a:buClr>
              <a:buSzPts val="3000"/>
            </a:pPr>
            <a:r>
              <a:rPr lang="en-US" sz="1600" b="1">
                <a:solidFill>
                  <a:schemeClr val="tx1"/>
                </a:solidFill>
              </a:rPr>
              <a:t>LinkedIn RIS Expert Community of Food R&amp;D Experts</a:t>
            </a:r>
          </a:p>
        </p:txBody>
      </p:sp>
      <p:pic>
        <p:nvPicPr>
          <p:cNvPr id="3" name="Obraz 2">
            <a:extLst>
              <a:ext uri="{FF2B5EF4-FFF2-40B4-BE49-F238E27FC236}">
                <a16:creationId xmlns:a16="http://schemas.microsoft.com/office/drawing/2014/main" id="{A65D8473-7A24-479E-A23E-848E1102AEC6}"/>
              </a:ext>
            </a:extLst>
          </p:cNvPr>
          <p:cNvPicPr>
            <a:picLocks noChangeAspect="1"/>
          </p:cNvPicPr>
          <p:nvPr/>
        </p:nvPicPr>
        <p:blipFill>
          <a:blip r:embed="rId3"/>
          <a:stretch>
            <a:fillRect/>
          </a:stretch>
        </p:blipFill>
        <p:spPr>
          <a:xfrm>
            <a:off x="599132" y="2229351"/>
            <a:ext cx="2156365" cy="211118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86424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7"/>
          <p:cNvSpPr txBox="1">
            <a:spLocks noGrp="1"/>
          </p:cNvSpPr>
          <p:nvPr>
            <p:ph type="body" idx="1"/>
          </p:nvPr>
        </p:nvSpPr>
        <p:spPr>
          <a:xfrm>
            <a:off x="1043608" y="361869"/>
            <a:ext cx="5938837" cy="641549"/>
          </a:xfrm>
          <a:prstGeom prst="rect">
            <a:avLst/>
          </a:prstGeom>
          <a:noFill/>
          <a:ln>
            <a:noFill/>
          </a:ln>
        </p:spPr>
        <p:txBody>
          <a:bodyPr spcFirstLastPara="1" wrap="square" lIns="91425" tIns="45700" rIns="91425" bIns="45700" anchor="t" anchorCtr="0">
            <a:noAutofit/>
          </a:bodyPr>
          <a:lstStyle/>
          <a:p>
            <a:pPr lvl="0"/>
            <a:r>
              <a:rPr lang="en-US" sz="2800" spc="200" dirty="0">
                <a:solidFill>
                  <a:srgbClr val="0070C0"/>
                </a:solidFill>
                <a:latin typeface="+mj-lt"/>
                <a:ea typeface="+mn-ea"/>
                <a:cs typeface="+mn-cs"/>
              </a:rPr>
              <a:t>Food R&amp;D Experts community </a:t>
            </a:r>
            <a:endParaRPr lang="sl-SI" sz="2800" spc="200" dirty="0">
              <a:solidFill>
                <a:srgbClr val="0070C0"/>
              </a:solidFill>
              <a:latin typeface="+mj-lt"/>
              <a:ea typeface="+mn-ea"/>
              <a:cs typeface="+mn-cs"/>
            </a:endParaRPr>
          </a:p>
          <a:p>
            <a:pPr lvl="0"/>
            <a:r>
              <a:rPr lang="en-US" sz="2800" spc="200" dirty="0" err="1">
                <a:solidFill>
                  <a:srgbClr val="0070C0"/>
                </a:solidFill>
                <a:latin typeface="+mj-lt"/>
                <a:ea typeface="+mn-ea"/>
                <a:cs typeface="+mn-cs"/>
              </a:rPr>
              <a:t>na</a:t>
            </a:r>
            <a:r>
              <a:rPr lang="en-US" sz="2800" spc="200" dirty="0">
                <a:solidFill>
                  <a:srgbClr val="0070C0"/>
                </a:solidFill>
                <a:latin typeface="+mj-lt"/>
                <a:ea typeface="+mn-ea"/>
                <a:cs typeface="+mn-cs"/>
              </a:rPr>
              <a:t> </a:t>
            </a:r>
            <a:r>
              <a:rPr lang="en-US" sz="2800" spc="200" dirty="0" err="1">
                <a:solidFill>
                  <a:srgbClr val="0070C0"/>
                </a:solidFill>
                <a:latin typeface="+mj-lt"/>
                <a:ea typeface="+mn-ea"/>
                <a:cs typeface="+mn-cs"/>
              </a:rPr>
              <a:t>LinkedInu</a:t>
            </a:r>
            <a:r>
              <a:rPr lang="en-US" sz="2800" spc="200" dirty="0">
                <a:solidFill>
                  <a:srgbClr val="0070C0"/>
                </a:solidFill>
                <a:latin typeface="+mj-lt"/>
                <a:ea typeface="+mn-ea"/>
                <a:cs typeface="+mn-cs"/>
              </a:rPr>
              <a:t> </a:t>
            </a:r>
          </a:p>
          <a:p>
            <a:pPr marL="457200" marR="0" lvl="0" indent="-228600" rtl="0">
              <a:lnSpc>
                <a:spcPct val="100000"/>
              </a:lnSpc>
              <a:spcBef>
                <a:spcPts val="600"/>
              </a:spcBef>
              <a:spcAft>
                <a:spcPts val="0"/>
              </a:spcAft>
              <a:buClr>
                <a:srgbClr val="6BB745"/>
              </a:buClr>
              <a:buSzPts val="3000"/>
              <a:buFont typeface="Arial"/>
              <a:buNone/>
            </a:pPr>
            <a:endParaRPr lang="en-GB" sz="2800" spc="200" dirty="0">
              <a:solidFill>
                <a:srgbClr val="0070C0"/>
              </a:solidFill>
              <a:latin typeface="+mj-lt"/>
              <a:ea typeface="+mn-ea"/>
              <a:cs typeface="+mn-cs"/>
            </a:endParaRPr>
          </a:p>
        </p:txBody>
      </p:sp>
      <p:sp>
        <p:nvSpPr>
          <p:cNvPr id="7" name="Rectangle 1">
            <a:extLst>
              <a:ext uri="{FF2B5EF4-FFF2-40B4-BE49-F238E27FC236}">
                <a16:creationId xmlns:a16="http://schemas.microsoft.com/office/drawing/2014/main" id="{BA754CAF-C19B-4823-88F5-47EF7ABEC013}"/>
              </a:ext>
            </a:extLst>
          </p:cNvPr>
          <p:cNvSpPr/>
          <p:nvPr/>
        </p:nvSpPr>
        <p:spPr>
          <a:xfrm>
            <a:off x="2627784" y="1876267"/>
            <a:ext cx="5938837" cy="1446550"/>
          </a:xfrm>
          <a:prstGeom prst="rect">
            <a:avLst/>
          </a:prstGeom>
        </p:spPr>
        <p:txBody>
          <a:bodyPr wrap="square">
            <a:spAutoFit/>
          </a:bodyPr>
          <a:lstStyle/>
          <a:p>
            <a:pPr marL="285750" indent="-285750">
              <a:buFont typeface="Arial" panose="020B0604020202020204" pitchFamily="34" charset="0"/>
              <a:buChar char="•"/>
            </a:pPr>
            <a:r>
              <a:rPr lang="sl-SI" sz="1400" dirty="0"/>
              <a:t>Namen skupnosti je spoznavanje in sodelovanje različnih strokovnjakov s področja agroživilstva.</a:t>
            </a:r>
          </a:p>
          <a:p>
            <a:pPr marL="285750" indent="-285750">
              <a:buFont typeface="Arial" panose="020B0604020202020204" pitchFamily="34" charset="0"/>
              <a:buChar char="•"/>
            </a:pPr>
            <a:endParaRPr lang="sl-SI" sz="1400" dirty="0"/>
          </a:p>
          <a:p>
            <a:pPr marL="285750" indent="-285750">
              <a:buFont typeface="Arial" panose="020B0604020202020204" pitchFamily="34" charset="0"/>
              <a:buChar char="•"/>
            </a:pPr>
            <a:r>
              <a:rPr lang="sl-SI" sz="1400" dirty="0"/>
              <a:t>Pridružite se lahko na sledeči povezavi: </a:t>
            </a:r>
            <a:r>
              <a:rPr lang="sl-SI" sz="1400" dirty="0">
                <a:hlinkClick r:id="rId3"/>
              </a:rPr>
              <a:t>https://www.linkedin.com/groups/12125889/</a:t>
            </a:r>
            <a:endParaRPr lang="sl-SI" sz="1400" dirty="0"/>
          </a:p>
          <a:p>
            <a:pPr marL="285750" indent="-285750">
              <a:buFont typeface="Arial" panose="020B0604020202020204" pitchFamily="34" charset="0"/>
              <a:buChar char="•"/>
            </a:pPr>
            <a:endParaRPr lang="sl-SI" dirty="0"/>
          </a:p>
        </p:txBody>
      </p:sp>
      <p:pic>
        <p:nvPicPr>
          <p:cNvPr id="8" name="Picture 5">
            <a:extLst>
              <a:ext uri="{FF2B5EF4-FFF2-40B4-BE49-F238E27FC236}">
                <a16:creationId xmlns:a16="http://schemas.microsoft.com/office/drawing/2014/main" id="{09DC8E4B-0294-4D2E-81BE-9C124B84B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35" y="1876267"/>
            <a:ext cx="1878785" cy="1878785"/>
          </a:xfrm>
          <a:prstGeom prst="rect">
            <a:avLst/>
          </a:prstGeom>
        </p:spPr>
      </p:pic>
      <p:pic>
        <p:nvPicPr>
          <p:cNvPr id="9" name="Imagen 8" descr="Captura de pantalla de un celular&#10;&#10;Descripción generada automáticamente">
            <a:extLst>
              <a:ext uri="{FF2B5EF4-FFF2-40B4-BE49-F238E27FC236}">
                <a16:creationId xmlns:a16="http://schemas.microsoft.com/office/drawing/2014/main" id="{4CDCDB0E-BADC-4209-9AD9-FDC32A4A7E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799" y="3429000"/>
            <a:ext cx="3280685" cy="2713529"/>
          </a:xfrm>
          <a:prstGeom prst="rect">
            <a:avLst/>
          </a:prstGeom>
        </p:spPr>
      </p:pic>
      <p:pic>
        <p:nvPicPr>
          <p:cNvPr id="10" name="Imagen 9" descr="Captura de pantalla de un celular en la mano&#10;&#10;Descripción generada automáticamente">
            <a:extLst>
              <a:ext uri="{FF2B5EF4-FFF2-40B4-BE49-F238E27FC236}">
                <a16:creationId xmlns:a16="http://schemas.microsoft.com/office/drawing/2014/main" id="{B27B5EB4-8C19-4642-90AC-0C615F6C69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0494" y="3475606"/>
            <a:ext cx="2406127" cy="2817104"/>
          </a:xfrm>
          <a:prstGeom prst="rect">
            <a:avLst/>
          </a:prstGeom>
        </p:spPr>
      </p:pic>
      <p:pic>
        <p:nvPicPr>
          <p:cNvPr id="11" name="Obraz 10">
            <a:extLst>
              <a:ext uri="{FF2B5EF4-FFF2-40B4-BE49-F238E27FC236}">
                <a16:creationId xmlns:a16="http://schemas.microsoft.com/office/drawing/2014/main" id="{31BF8F04-1DEE-43BC-B9C7-D942C1E71318}"/>
              </a:ext>
            </a:extLst>
          </p:cNvPr>
          <p:cNvPicPr>
            <a:picLocks noChangeAspect="1"/>
          </p:cNvPicPr>
          <p:nvPr/>
        </p:nvPicPr>
        <p:blipFill>
          <a:blip r:embed="rId7"/>
          <a:stretch>
            <a:fillRect/>
          </a:stretch>
        </p:blipFill>
        <p:spPr>
          <a:xfrm>
            <a:off x="188586" y="266050"/>
            <a:ext cx="999038" cy="97810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3" name="Google Shape;523;p12"/>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l-PL"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8" name="Google Shape;680;p20">
            <a:extLst>
              <a:ext uri="{FF2B5EF4-FFF2-40B4-BE49-F238E27FC236}">
                <a16:creationId xmlns:a16="http://schemas.microsoft.com/office/drawing/2014/main" id="{2954569D-8D81-4E65-B5D3-18935CEFCEA9}"/>
              </a:ext>
            </a:extLst>
          </p:cNvPr>
          <p:cNvSpPr txBox="1">
            <a:spLocks/>
          </p:cNvSpPr>
          <p:nvPr/>
        </p:nvSpPr>
        <p:spPr>
          <a:xfrm>
            <a:off x="2674088" y="2278093"/>
            <a:ext cx="6139790" cy="3749744"/>
          </a:xfrm>
          <a:prstGeom prst="rect">
            <a:avLst/>
          </a:prstGeom>
        </p:spPr>
        <p:txBody>
          <a:bodyPr wrap="square" anchor="t">
            <a:spAutoFit/>
          </a:bodyPr>
          <a:lstStyle>
            <a:defPPr marR="0" lvl="0" algn="l" rtl="0">
              <a:lnSpc>
                <a:spcPct val="100000"/>
              </a:lnSpc>
              <a:spcBef>
                <a:spcPts val="0"/>
              </a:spcBef>
              <a:spcAft>
                <a:spcPts val="0"/>
              </a:spcAft>
            </a:defPPr>
            <a:lvl1pPr marL="571500" indent="-342900" algn="ctr">
              <a:spcBef>
                <a:spcPts val="600"/>
              </a:spcBef>
              <a:buClr>
                <a:srgbClr val="6BB745"/>
              </a:buClr>
              <a:buSzPts val="3000"/>
              <a:buFont typeface="+mj-lt"/>
              <a:buAutoNum type="arabicPeriod"/>
              <a:defRPr>
                <a:solidFill>
                  <a:schemeClr val="tx1"/>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lnSpc>
                <a:spcPct val="150000"/>
              </a:lnSpc>
              <a:buClr>
                <a:schemeClr val="bg2"/>
              </a:buClr>
              <a:buFont typeface="Wingdings" panose="05000000000000000000" pitchFamily="2" charset="2"/>
              <a:buChar char="Ø"/>
            </a:pPr>
            <a:r>
              <a:rPr lang="en-US" sz="1800" dirty="0">
                <a:sym typeface="Calibri"/>
              </a:rPr>
              <a:t>RIS Fellowships and RIS Talents</a:t>
            </a:r>
          </a:p>
          <a:p>
            <a:pPr algn="l">
              <a:lnSpc>
                <a:spcPct val="150000"/>
              </a:lnSpc>
              <a:buClr>
                <a:schemeClr val="bg2"/>
              </a:buClr>
              <a:buFont typeface="Wingdings" panose="05000000000000000000" pitchFamily="2" charset="2"/>
              <a:buChar char="Ø"/>
            </a:pPr>
            <a:r>
              <a:rPr lang="en-US" sz="1800" dirty="0"/>
              <a:t>Summer</a:t>
            </a:r>
            <a:r>
              <a:rPr lang="en-US" sz="1800" dirty="0">
                <a:sym typeface="Calibri"/>
              </a:rPr>
              <a:t> School on “New Product Development”</a:t>
            </a:r>
            <a:endParaRPr lang="en-US" sz="1800" dirty="0"/>
          </a:p>
          <a:p>
            <a:pPr algn="l">
              <a:lnSpc>
                <a:spcPct val="150000"/>
              </a:lnSpc>
              <a:buClr>
                <a:schemeClr val="bg2"/>
              </a:buClr>
              <a:buFont typeface="Wingdings" panose="05000000000000000000" pitchFamily="2" charset="2"/>
              <a:buChar char="Ø"/>
            </a:pPr>
            <a:r>
              <a:rPr lang="en-GB" sz="1800" dirty="0">
                <a:sym typeface="Calibri"/>
              </a:rPr>
              <a:t>Government</a:t>
            </a:r>
            <a:r>
              <a:rPr lang="pl-PL" sz="1800" dirty="0">
                <a:sym typeface="Calibri"/>
              </a:rPr>
              <a:t> </a:t>
            </a:r>
            <a:r>
              <a:rPr lang="en-GB" sz="1800" dirty="0">
                <a:sym typeface="Calibri"/>
              </a:rPr>
              <a:t>Executive</a:t>
            </a:r>
            <a:r>
              <a:rPr lang="pl-PL" sz="1800" dirty="0">
                <a:sym typeface="Calibri"/>
              </a:rPr>
              <a:t> </a:t>
            </a:r>
            <a:r>
              <a:rPr lang="en-GB" sz="1800" dirty="0">
                <a:sym typeface="Calibri"/>
              </a:rPr>
              <a:t>Academy</a:t>
            </a:r>
          </a:p>
          <a:p>
            <a:pPr algn="l">
              <a:lnSpc>
                <a:spcPct val="150000"/>
              </a:lnSpc>
              <a:buClr>
                <a:schemeClr val="bg2"/>
              </a:buClr>
              <a:buFont typeface="Wingdings" panose="05000000000000000000" pitchFamily="2" charset="2"/>
              <a:buChar char="Ø"/>
            </a:pPr>
            <a:r>
              <a:rPr lang="en-GB" dirty="0"/>
              <a:t>Building entrepreneurial capacity for women from rural areas</a:t>
            </a:r>
          </a:p>
          <a:p>
            <a:pPr algn="l">
              <a:lnSpc>
                <a:spcPct val="150000"/>
              </a:lnSpc>
              <a:buClr>
                <a:schemeClr val="bg2"/>
              </a:buClr>
              <a:buFont typeface="Wingdings" panose="05000000000000000000" pitchFamily="2" charset="2"/>
              <a:buChar char="Ø"/>
            </a:pPr>
            <a:r>
              <a:rPr lang="en-GB" dirty="0"/>
              <a:t>Revitalizing </a:t>
            </a:r>
            <a:r>
              <a:rPr lang="en-GB" dirty="0" err="1"/>
              <a:t>agro</a:t>
            </a:r>
            <a:r>
              <a:rPr lang="en-GB" dirty="0"/>
              <a:t>-food chains in rural areas</a:t>
            </a:r>
          </a:p>
          <a:p>
            <a:pPr algn="l">
              <a:lnSpc>
                <a:spcPct val="150000"/>
              </a:lnSpc>
              <a:buClr>
                <a:schemeClr val="bg2"/>
              </a:buClr>
              <a:buFont typeface="Wingdings" panose="05000000000000000000" pitchFamily="2" charset="2"/>
              <a:buChar char="Ø"/>
            </a:pPr>
            <a:r>
              <a:rPr lang="en-GB" dirty="0"/>
              <a:t>SUDAPS: Support for Diary Production Sector in RIS Region</a:t>
            </a:r>
            <a:endParaRPr lang="en-GB" dirty="0">
              <a:sym typeface="Calibri"/>
            </a:endParaRPr>
          </a:p>
        </p:txBody>
      </p:sp>
      <p:pic>
        <p:nvPicPr>
          <p:cNvPr id="2" name="Obraz 1">
            <a:extLst>
              <a:ext uri="{FF2B5EF4-FFF2-40B4-BE49-F238E27FC236}">
                <a16:creationId xmlns:a16="http://schemas.microsoft.com/office/drawing/2014/main" id="{9EE5F8B8-FA2B-496F-B7C5-6697D9A19C13}"/>
              </a:ext>
            </a:extLst>
          </p:cNvPr>
          <p:cNvPicPr>
            <a:picLocks noChangeAspect="1"/>
          </p:cNvPicPr>
          <p:nvPr/>
        </p:nvPicPr>
        <p:blipFill>
          <a:blip r:embed="rId3"/>
          <a:stretch>
            <a:fillRect/>
          </a:stretch>
        </p:blipFill>
        <p:spPr>
          <a:xfrm>
            <a:off x="330122" y="503584"/>
            <a:ext cx="2343966" cy="231514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Google Shape;518;p12">
            <a:extLst>
              <a:ext uri="{FF2B5EF4-FFF2-40B4-BE49-F238E27FC236}">
                <a16:creationId xmlns:a16="http://schemas.microsoft.com/office/drawing/2014/main" id="{3C6D90E8-B465-4ACC-8AF3-107BD3CC7848}"/>
              </a:ext>
            </a:extLst>
          </p:cNvPr>
          <p:cNvSpPr txBox="1">
            <a:spLocks/>
          </p:cNvSpPr>
          <p:nvPr/>
        </p:nvSpPr>
        <p:spPr>
          <a:xfrm>
            <a:off x="2690857" y="830162"/>
            <a:ext cx="4617448" cy="942653"/>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600"/>
              </a:spcBef>
              <a:spcAft>
                <a:spcPts val="0"/>
              </a:spcAft>
              <a:buClr>
                <a:srgbClr val="6BB745"/>
              </a:buClr>
              <a:buSzPts val="3000"/>
              <a:buFont typeface="Arial"/>
              <a:buNone/>
              <a:defRPr sz="3000" b="0" i="0" u="none" strike="noStrike" kern="1200" cap="none">
                <a:solidFill>
                  <a:srgbClr val="6BB745"/>
                </a:solidFill>
                <a:latin typeface="Calibri"/>
                <a:ea typeface="Calibri"/>
                <a:cs typeface="Calibri"/>
                <a:sym typeface="Calibri"/>
              </a:defRPr>
            </a:lvl1pPr>
            <a:lvl2pPr marL="914400" marR="0" lvl="1" indent="-406400" algn="l" defTabSz="914400" rtl="0" eaLnBrk="1" latinLnBrk="0" hangingPunct="1">
              <a:lnSpc>
                <a:spcPct val="100000"/>
              </a:lnSpc>
              <a:spcBef>
                <a:spcPts val="560"/>
              </a:spcBef>
              <a:spcAft>
                <a:spcPts val="0"/>
              </a:spcAft>
              <a:buClr>
                <a:schemeClr val="dk1"/>
              </a:buClr>
              <a:buSzPts val="2800"/>
              <a:buFont typeface="Arial"/>
              <a:buChar char="–"/>
              <a:defRPr sz="2800" b="0" i="0" u="none" strike="noStrike" kern="1200" cap="none">
                <a:solidFill>
                  <a:schemeClr val="dk1"/>
                </a:solidFill>
                <a:latin typeface="Calibri"/>
                <a:ea typeface="Calibri"/>
                <a:cs typeface="Calibri"/>
                <a:sym typeface="Calibri"/>
              </a:defRPr>
            </a:lvl2pPr>
            <a:lvl3pPr marL="1371600" marR="0" lvl="2" indent="-381000" algn="l" defTabSz="914400" rtl="0" eaLnBrk="1" latinLnBrk="0" hangingPunct="1">
              <a:lnSpc>
                <a:spcPct val="100000"/>
              </a:lnSpc>
              <a:spcBef>
                <a:spcPts val="48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3pPr>
            <a:lvl4pPr marL="1828800" marR="0" lvl="3"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4pPr>
            <a:lvl5pPr marL="2286000" marR="0" lvl="4"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5pPr>
            <a:lvl6pPr marL="2743200" marR="0" lvl="5"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6pPr>
            <a:lvl7pPr marL="3200400" marR="0" lvl="6"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7pPr>
            <a:lvl8pPr marL="3657600" marR="0" lvl="7"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8pPr>
            <a:lvl9pPr marL="4114800" marR="0" lvl="8"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9pPr>
          </a:lstStyle>
          <a:p>
            <a:pPr marL="228600" indent="0" defTabSz="457200">
              <a:spcBef>
                <a:spcPts val="0"/>
              </a:spcBef>
              <a:buClr>
                <a:srgbClr val="000000"/>
              </a:buClr>
            </a:pPr>
            <a:r>
              <a:rPr lang="sl-SI" sz="2800" b="1" cap="all" spc="200" dirty="0">
                <a:solidFill>
                  <a:srgbClr val="0070C0"/>
                </a:solidFill>
                <a:latin typeface="+mj-lt"/>
                <a:ea typeface="+mn-ea"/>
                <a:cs typeface="+mn-cs"/>
              </a:rPr>
              <a:t>EDUCATION ACTIVITIES</a:t>
            </a:r>
            <a:endParaRPr lang="en-GB" sz="2800" b="1" cap="all" spc="200" dirty="0">
              <a:solidFill>
                <a:srgbClr val="0070C0"/>
              </a:solidFill>
              <a:latin typeface="+mj-lt"/>
              <a:ea typeface="+mn-ea"/>
              <a:cs typeface="+mn-cs"/>
            </a:endParaRPr>
          </a:p>
        </p:txBody>
      </p:sp>
    </p:spTree>
    <p:extLst>
      <p:ext uri="{BB962C8B-B14F-4D97-AF65-F5344CB8AC3E}">
        <p14:creationId xmlns:p14="http://schemas.microsoft.com/office/powerpoint/2010/main" val="92546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3" name="Google Shape;523;p12"/>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l-PL"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8" name="Google Shape;680;p20">
            <a:extLst>
              <a:ext uri="{FF2B5EF4-FFF2-40B4-BE49-F238E27FC236}">
                <a16:creationId xmlns:a16="http://schemas.microsoft.com/office/drawing/2014/main" id="{2954569D-8D81-4E65-B5D3-18935CEFCEA9}"/>
              </a:ext>
            </a:extLst>
          </p:cNvPr>
          <p:cNvSpPr txBox="1">
            <a:spLocks/>
          </p:cNvSpPr>
          <p:nvPr/>
        </p:nvSpPr>
        <p:spPr>
          <a:xfrm>
            <a:off x="2674088" y="2278093"/>
            <a:ext cx="6139790" cy="3749744"/>
          </a:xfrm>
          <a:prstGeom prst="rect">
            <a:avLst/>
          </a:prstGeom>
        </p:spPr>
        <p:txBody>
          <a:bodyPr wrap="square" anchor="t">
            <a:spAutoFit/>
          </a:bodyPr>
          <a:lstStyle>
            <a:defPPr marR="0" lvl="0" algn="l" rtl="0">
              <a:lnSpc>
                <a:spcPct val="100000"/>
              </a:lnSpc>
              <a:spcBef>
                <a:spcPts val="0"/>
              </a:spcBef>
              <a:spcAft>
                <a:spcPts val="0"/>
              </a:spcAft>
            </a:defPPr>
            <a:lvl1pPr marL="571500" indent="-342900" algn="ctr">
              <a:spcBef>
                <a:spcPts val="600"/>
              </a:spcBef>
              <a:buClr>
                <a:srgbClr val="6BB745"/>
              </a:buClr>
              <a:buSzPts val="3000"/>
              <a:buFont typeface="+mj-lt"/>
              <a:buAutoNum type="arabicPeriod"/>
              <a:defRPr>
                <a:solidFill>
                  <a:schemeClr val="tx1"/>
                </a:solidFil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lnSpc>
                <a:spcPct val="150000"/>
              </a:lnSpc>
              <a:buClr>
                <a:schemeClr val="bg2"/>
              </a:buClr>
              <a:buFont typeface="Wingdings" panose="05000000000000000000" pitchFamily="2" charset="2"/>
              <a:buChar char="Ø"/>
            </a:pPr>
            <a:r>
              <a:rPr lang="en-US" sz="1800" b="1" dirty="0">
                <a:solidFill>
                  <a:schemeClr val="accent3">
                    <a:lumMod val="75000"/>
                  </a:schemeClr>
                </a:solidFill>
                <a:sym typeface="Calibri"/>
              </a:rPr>
              <a:t>RIS Fellowships and RIS Talents</a:t>
            </a:r>
          </a:p>
          <a:p>
            <a:pPr algn="l">
              <a:lnSpc>
                <a:spcPct val="150000"/>
              </a:lnSpc>
              <a:buClr>
                <a:schemeClr val="bg2"/>
              </a:buClr>
              <a:buFont typeface="Wingdings" panose="05000000000000000000" pitchFamily="2" charset="2"/>
              <a:buChar char="Ø"/>
            </a:pPr>
            <a:r>
              <a:rPr lang="en-US" sz="1800" dirty="0"/>
              <a:t>Summer</a:t>
            </a:r>
            <a:r>
              <a:rPr lang="en-US" sz="1800" dirty="0">
                <a:sym typeface="Calibri"/>
              </a:rPr>
              <a:t> School on “New Product Development”</a:t>
            </a:r>
            <a:endParaRPr lang="en-US" sz="1800" dirty="0"/>
          </a:p>
          <a:p>
            <a:pPr algn="l">
              <a:lnSpc>
                <a:spcPct val="150000"/>
              </a:lnSpc>
              <a:buClr>
                <a:schemeClr val="bg2"/>
              </a:buClr>
              <a:buFont typeface="Wingdings" panose="05000000000000000000" pitchFamily="2" charset="2"/>
              <a:buChar char="Ø"/>
            </a:pPr>
            <a:r>
              <a:rPr lang="en-GB" sz="1800" b="1" dirty="0">
                <a:solidFill>
                  <a:schemeClr val="accent3">
                    <a:lumMod val="75000"/>
                  </a:schemeClr>
                </a:solidFill>
                <a:sym typeface="Calibri"/>
              </a:rPr>
              <a:t>Government</a:t>
            </a:r>
            <a:r>
              <a:rPr lang="pl-PL" sz="1800" b="1" dirty="0">
                <a:solidFill>
                  <a:schemeClr val="accent3">
                    <a:lumMod val="75000"/>
                  </a:schemeClr>
                </a:solidFill>
                <a:sym typeface="Calibri"/>
              </a:rPr>
              <a:t> </a:t>
            </a:r>
            <a:r>
              <a:rPr lang="en-GB" sz="1800" b="1" dirty="0">
                <a:solidFill>
                  <a:schemeClr val="accent3">
                    <a:lumMod val="75000"/>
                  </a:schemeClr>
                </a:solidFill>
                <a:sym typeface="Calibri"/>
              </a:rPr>
              <a:t>Executive</a:t>
            </a:r>
            <a:r>
              <a:rPr lang="pl-PL" sz="1800" b="1" dirty="0">
                <a:solidFill>
                  <a:schemeClr val="accent3">
                    <a:lumMod val="75000"/>
                  </a:schemeClr>
                </a:solidFill>
                <a:sym typeface="Calibri"/>
              </a:rPr>
              <a:t> </a:t>
            </a:r>
            <a:r>
              <a:rPr lang="en-GB" sz="1800" b="1" dirty="0">
                <a:solidFill>
                  <a:schemeClr val="accent3">
                    <a:lumMod val="75000"/>
                  </a:schemeClr>
                </a:solidFill>
                <a:sym typeface="Calibri"/>
              </a:rPr>
              <a:t>Academy</a:t>
            </a:r>
          </a:p>
          <a:p>
            <a:pPr algn="l">
              <a:lnSpc>
                <a:spcPct val="150000"/>
              </a:lnSpc>
              <a:buClr>
                <a:schemeClr val="bg2"/>
              </a:buClr>
              <a:buFont typeface="Wingdings" panose="05000000000000000000" pitchFamily="2" charset="2"/>
              <a:buChar char="Ø"/>
            </a:pPr>
            <a:r>
              <a:rPr lang="en-GB" dirty="0"/>
              <a:t>Building entrepreneurial capacity for women from rural areas</a:t>
            </a:r>
          </a:p>
          <a:p>
            <a:pPr algn="l">
              <a:lnSpc>
                <a:spcPct val="150000"/>
              </a:lnSpc>
              <a:buClr>
                <a:schemeClr val="bg2"/>
              </a:buClr>
              <a:buFont typeface="Wingdings" panose="05000000000000000000" pitchFamily="2" charset="2"/>
              <a:buChar char="Ø"/>
            </a:pPr>
            <a:r>
              <a:rPr lang="en-GB" dirty="0"/>
              <a:t>Revitalizing </a:t>
            </a:r>
            <a:r>
              <a:rPr lang="en-GB" dirty="0" err="1"/>
              <a:t>agro</a:t>
            </a:r>
            <a:r>
              <a:rPr lang="en-GB" dirty="0"/>
              <a:t>-food chains in rural areas</a:t>
            </a:r>
          </a:p>
          <a:p>
            <a:pPr algn="l">
              <a:lnSpc>
                <a:spcPct val="150000"/>
              </a:lnSpc>
              <a:buClr>
                <a:schemeClr val="bg2"/>
              </a:buClr>
              <a:buFont typeface="Wingdings" panose="05000000000000000000" pitchFamily="2" charset="2"/>
              <a:buChar char="Ø"/>
            </a:pPr>
            <a:r>
              <a:rPr lang="en-GB" dirty="0"/>
              <a:t>SUDAPS: Support for Diary Production Sector in RIS Region</a:t>
            </a:r>
            <a:endParaRPr lang="en-GB" dirty="0">
              <a:sym typeface="Calibri"/>
            </a:endParaRPr>
          </a:p>
        </p:txBody>
      </p:sp>
      <p:pic>
        <p:nvPicPr>
          <p:cNvPr id="2" name="Obraz 1">
            <a:extLst>
              <a:ext uri="{FF2B5EF4-FFF2-40B4-BE49-F238E27FC236}">
                <a16:creationId xmlns:a16="http://schemas.microsoft.com/office/drawing/2014/main" id="{9EE5F8B8-FA2B-496F-B7C5-6697D9A19C13}"/>
              </a:ext>
            </a:extLst>
          </p:cNvPr>
          <p:cNvPicPr>
            <a:picLocks noChangeAspect="1"/>
          </p:cNvPicPr>
          <p:nvPr/>
        </p:nvPicPr>
        <p:blipFill>
          <a:blip r:embed="rId3"/>
          <a:stretch>
            <a:fillRect/>
          </a:stretch>
        </p:blipFill>
        <p:spPr>
          <a:xfrm>
            <a:off x="330122" y="503584"/>
            <a:ext cx="2343966" cy="231514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Google Shape;518;p12">
            <a:extLst>
              <a:ext uri="{FF2B5EF4-FFF2-40B4-BE49-F238E27FC236}">
                <a16:creationId xmlns:a16="http://schemas.microsoft.com/office/drawing/2014/main" id="{1C9554C3-0E8F-4746-A0FB-12D5434F4313}"/>
              </a:ext>
            </a:extLst>
          </p:cNvPr>
          <p:cNvSpPr txBox="1">
            <a:spLocks/>
          </p:cNvSpPr>
          <p:nvPr/>
        </p:nvSpPr>
        <p:spPr>
          <a:xfrm>
            <a:off x="2690857" y="830162"/>
            <a:ext cx="4617448" cy="942653"/>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600"/>
              </a:spcBef>
              <a:spcAft>
                <a:spcPts val="0"/>
              </a:spcAft>
              <a:buClr>
                <a:srgbClr val="6BB745"/>
              </a:buClr>
              <a:buSzPts val="3000"/>
              <a:buFont typeface="Arial"/>
              <a:buNone/>
              <a:defRPr sz="3000" b="0" i="0" u="none" strike="noStrike" kern="1200" cap="none">
                <a:solidFill>
                  <a:srgbClr val="6BB745"/>
                </a:solidFill>
                <a:latin typeface="Calibri"/>
                <a:ea typeface="Calibri"/>
                <a:cs typeface="Calibri"/>
                <a:sym typeface="Calibri"/>
              </a:defRPr>
            </a:lvl1pPr>
            <a:lvl2pPr marL="914400" marR="0" lvl="1" indent="-406400" algn="l" defTabSz="914400" rtl="0" eaLnBrk="1" latinLnBrk="0" hangingPunct="1">
              <a:lnSpc>
                <a:spcPct val="100000"/>
              </a:lnSpc>
              <a:spcBef>
                <a:spcPts val="560"/>
              </a:spcBef>
              <a:spcAft>
                <a:spcPts val="0"/>
              </a:spcAft>
              <a:buClr>
                <a:schemeClr val="dk1"/>
              </a:buClr>
              <a:buSzPts val="2800"/>
              <a:buFont typeface="Arial"/>
              <a:buChar char="–"/>
              <a:defRPr sz="2800" b="0" i="0" u="none" strike="noStrike" kern="1200" cap="none">
                <a:solidFill>
                  <a:schemeClr val="dk1"/>
                </a:solidFill>
                <a:latin typeface="Calibri"/>
                <a:ea typeface="Calibri"/>
                <a:cs typeface="Calibri"/>
                <a:sym typeface="Calibri"/>
              </a:defRPr>
            </a:lvl2pPr>
            <a:lvl3pPr marL="1371600" marR="0" lvl="2" indent="-381000" algn="l" defTabSz="914400" rtl="0" eaLnBrk="1" latinLnBrk="0" hangingPunct="1">
              <a:lnSpc>
                <a:spcPct val="100000"/>
              </a:lnSpc>
              <a:spcBef>
                <a:spcPts val="480"/>
              </a:spcBef>
              <a:spcAft>
                <a:spcPts val="0"/>
              </a:spcAft>
              <a:buClr>
                <a:schemeClr val="dk1"/>
              </a:buClr>
              <a:buSzPts val="2400"/>
              <a:buFont typeface="Arial"/>
              <a:buChar char="•"/>
              <a:defRPr sz="2400" b="0" i="0" u="none" strike="noStrike" kern="1200" cap="none">
                <a:solidFill>
                  <a:schemeClr val="dk1"/>
                </a:solidFill>
                <a:latin typeface="Calibri"/>
                <a:ea typeface="Calibri"/>
                <a:cs typeface="Calibri"/>
                <a:sym typeface="Calibri"/>
              </a:defRPr>
            </a:lvl3pPr>
            <a:lvl4pPr marL="1828800" marR="0" lvl="3"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4pPr>
            <a:lvl5pPr marL="2286000" marR="0" lvl="4"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5pPr>
            <a:lvl6pPr marL="2743200" marR="0" lvl="5"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6pPr>
            <a:lvl7pPr marL="3200400" marR="0" lvl="6"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7pPr>
            <a:lvl8pPr marL="3657600" marR="0" lvl="7"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8pPr>
            <a:lvl9pPr marL="4114800" marR="0" lvl="8" indent="-355600" algn="l" defTabSz="9144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9pPr>
          </a:lstStyle>
          <a:p>
            <a:pPr marL="228600" indent="0" defTabSz="457200">
              <a:spcBef>
                <a:spcPts val="0"/>
              </a:spcBef>
              <a:buClr>
                <a:srgbClr val="000000"/>
              </a:buClr>
            </a:pPr>
            <a:r>
              <a:rPr lang="sl-SI" sz="2800" b="1" cap="all" spc="200" dirty="0">
                <a:solidFill>
                  <a:srgbClr val="0070C0"/>
                </a:solidFill>
                <a:latin typeface="+mj-lt"/>
                <a:ea typeface="+mn-ea"/>
                <a:cs typeface="+mn-cs"/>
              </a:rPr>
              <a:t>EDUCATION ACTIVITIES</a:t>
            </a:r>
            <a:endParaRPr lang="en-GB" sz="2800" b="1" cap="all" spc="200" dirty="0">
              <a:solidFill>
                <a:srgbClr val="0070C0"/>
              </a:solidFill>
              <a:latin typeface="+mj-lt"/>
              <a:ea typeface="+mn-ea"/>
              <a:cs typeface="+mn-cs"/>
            </a:endParaRPr>
          </a:p>
        </p:txBody>
      </p:sp>
    </p:spTree>
    <p:extLst>
      <p:ext uri="{BB962C8B-B14F-4D97-AF65-F5344CB8AC3E}">
        <p14:creationId xmlns:p14="http://schemas.microsoft.com/office/powerpoint/2010/main" val="1150501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605896"/>
            <a:ext cx="2522061" cy="5646208"/>
          </a:xfrm>
        </p:spPr>
        <p:txBody>
          <a:bodyPr anchor="ctr">
            <a:normAutofit/>
          </a:bodyPr>
          <a:lstStyle/>
          <a:p>
            <a:r>
              <a:rPr lang="sl-SI" sz="3100" dirty="0">
                <a:solidFill>
                  <a:srgbClr val="FFFFFF"/>
                </a:solidFill>
              </a:rPr>
              <a:t>EIT FOOD RIS FELLOWSHIP in RIS TALENT </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ravokotnik 2">
            <a:extLst>
              <a:ext uri="{FF2B5EF4-FFF2-40B4-BE49-F238E27FC236}">
                <a16:creationId xmlns:a16="http://schemas.microsoft.com/office/drawing/2014/main" id="{33BADE57-3836-48E1-AB46-6F15C2CCDDD3}"/>
              </a:ext>
            </a:extLst>
          </p:cNvPr>
          <p:cNvSpPr/>
          <p:nvPr/>
        </p:nvSpPr>
        <p:spPr>
          <a:xfrm>
            <a:off x="3178676" y="4081268"/>
            <a:ext cx="5930312" cy="2336602"/>
          </a:xfrm>
          <a:prstGeom prst="rect">
            <a:avLst/>
          </a:prstGeom>
        </p:spPr>
        <p:txBody>
          <a:bodyPr wrap="square">
            <a:spAutoFit/>
          </a:bodyPr>
          <a:lstStyle/>
          <a:p>
            <a:pPr marL="342900" marR="0" lvl="0" indent="-342900" algn="just"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sl-SI" sz="1400" b="0" i="0" u="none" strike="noStrike" kern="1200" cap="none" spc="0" normalizeH="0" baseline="0" noProof="0" dirty="0">
                <a:ln>
                  <a:noFill/>
                </a:ln>
                <a:solidFill>
                  <a:prstClr val="black"/>
                </a:solidFill>
                <a:effectLst/>
                <a:uLnTx/>
                <a:uFillTx/>
                <a:latin typeface="Calibri" panose="020F0502020204030204"/>
                <a:ea typeface="+mn-ea"/>
                <a:cs typeface="+mn-cs"/>
              </a:rPr>
              <a:t>Štipendije za študente višjih letnikov </a:t>
            </a:r>
            <a:r>
              <a:rPr kumimoji="0" lang="sl-SI" sz="1400" b="1" i="0" u="none" strike="noStrike" kern="1200" cap="none" spc="0" normalizeH="0" baseline="0" noProof="0" dirty="0">
                <a:ln>
                  <a:noFill/>
                </a:ln>
                <a:solidFill>
                  <a:prstClr val="black"/>
                </a:solidFill>
                <a:effectLst/>
                <a:uLnTx/>
                <a:uFillTx/>
                <a:latin typeface="Calibri" panose="020F0502020204030204"/>
                <a:ea typeface="+mn-ea"/>
                <a:cs typeface="+mn-cs"/>
              </a:rPr>
              <a:t>magistrskega, doktorskega </a:t>
            </a:r>
            <a:r>
              <a:rPr kumimoji="0" lang="sl-SI" sz="14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sl-SI" sz="1400" b="1" i="0" u="none" strike="noStrike" kern="1200" cap="none" spc="0" normalizeH="0" baseline="0" noProof="0" dirty="0">
                <a:ln>
                  <a:noFill/>
                </a:ln>
                <a:solidFill>
                  <a:prstClr val="black"/>
                </a:solidFill>
                <a:effectLst/>
                <a:uLnTx/>
                <a:uFillTx/>
                <a:latin typeface="Calibri" panose="020F0502020204030204"/>
                <a:ea typeface="+mn-ea"/>
                <a:cs typeface="+mn-cs"/>
              </a:rPr>
              <a:t>podoktorskega študija. </a:t>
            </a:r>
            <a:endParaRPr kumimoji="0" lang="sl-SI"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sl-SI" sz="1400" b="0" i="0" u="none" strike="noStrike" kern="1200" cap="none" spc="0" normalizeH="0" baseline="0" noProof="0" dirty="0">
                <a:ln>
                  <a:noFill/>
                </a:ln>
                <a:solidFill>
                  <a:prstClr val="black"/>
                </a:solidFill>
                <a:effectLst/>
                <a:uLnTx/>
                <a:uFillTx/>
                <a:latin typeface="Calibri" panose="020F0502020204030204"/>
                <a:ea typeface="+mn-ea"/>
                <a:cs typeface="+mn-cs"/>
              </a:rPr>
              <a:t>Pripravništvo za obdobje </a:t>
            </a:r>
            <a:r>
              <a:rPr kumimoji="0" lang="sl-SI" sz="1400" b="1" i="0" u="none" strike="noStrike" kern="1200" cap="none" spc="0" normalizeH="0" baseline="0" noProof="0" dirty="0">
                <a:ln>
                  <a:noFill/>
                </a:ln>
                <a:solidFill>
                  <a:prstClr val="black"/>
                </a:solidFill>
                <a:effectLst/>
                <a:uLnTx/>
                <a:uFillTx/>
                <a:latin typeface="Calibri" panose="020F0502020204030204"/>
                <a:ea typeface="+mn-ea"/>
                <a:cs typeface="+mn-cs"/>
              </a:rPr>
              <a:t>3-6 mesecev.</a:t>
            </a:r>
          </a:p>
          <a:p>
            <a:pPr marL="342900" marR="0" lvl="0" indent="-342900" algn="just"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sl-SI" sz="1400" b="0" i="0" u="none" strike="noStrike" kern="1200" cap="none" spc="0" normalizeH="0" baseline="0" noProof="0" dirty="0">
                <a:ln>
                  <a:noFill/>
                </a:ln>
                <a:solidFill>
                  <a:prstClr val="black"/>
                </a:solidFill>
                <a:effectLst/>
                <a:uLnTx/>
                <a:uFillTx/>
                <a:latin typeface="Calibri" panose="020F0502020204030204"/>
                <a:ea typeface="+mn-ea"/>
                <a:cs typeface="+mn-cs"/>
              </a:rPr>
              <a:t> Štipendije so namenjene študentom </a:t>
            </a:r>
            <a:r>
              <a:rPr kumimoji="0" lang="sl-SI" sz="1400" b="1" i="0" u="none" strike="noStrike" kern="1200" cap="none" spc="0" normalizeH="0" baseline="0" noProof="0" dirty="0">
                <a:ln>
                  <a:noFill/>
                </a:ln>
                <a:solidFill>
                  <a:prstClr val="black"/>
                </a:solidFill>
                <a:effectLst/>
                <a:uLnTx/>
                <a:uFillTx/>
                <a:latin typeface="Calibri" panose="020F0502020204030204"/>
                <a:ea typeface="+mn-ea"/>
                <a:cs typeface="+mn-cs"/>
              </a:rPr>
              <a:t>vseh smeri.</a:t>
            </a:r>
          </a:p>
          <a:p>
            <a:pPr marL="342900" marR="0" lvl="0" indent="-342900" algn="just"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sl-SI" sz="1400" b="0" i="0" u="none" strike="noStrike" kern="1200" cap="none" spc="0" normalizeH="0" baseline="0" noProof="0" dirty="0">
                <a:ln>
                  <a:noFill/>
                </a:ln>
                <a:solidFill>
                  <a:prstClr val="black"/>
                </a:solidFill>
                <a:effectLst/>
                <a:uLnTx/>
                <a:uFillTx/>
                <a:latin typeface="Calibri" panose="020F0502020204030204"/>
                <a:ea typeface="+mn-ea"/>
                <a:cs typeface="+mn-cs"/>
              </a:rPr>
              <a:t>Študenti gredo skozi večstopenjski proces, kjer je izbranim kandidatom omogočen </a:t>
            </a:r>
            <a:r>
              <a:rPr kumimoji="0" lang="sl-SI" sz="1400" b="1" i="0" u="none" strike="noStrike" kern="1200" cap="none" spc="0" normalizeH="0" baseline="0" noProof="0" dirty="0">
                <a:ln>
                  <a:noFill/>
                </a:ln>
                <a:solidFill>
                  <a:prstClr val="black"/>
                </a:solidFill>
                <a:effectLst/>
                <a:uLnTx/>
                <a:uFillTx/>
                <a:latin typeface="Calibri" panose="020F0502020204030204"/>
                <a:ea typeface="+mn-ea"/>
                <a:cs typeface="+mn-cs"/>
              </a:rPr>
              <a:t>razgovor z vnaprej znanimi gostujočimi podjetji.</a:t>
            </a:r>
          </a:p>
          <a:p>
            <a:pPr marL="342900" marR="0" lvl="0" indent="-342900" algn="just"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sl-SI" sz="1400" b="1" i="0" u="none" strike="noStrike" kern="1200" cap="none" spc="0" normalizeH="0" baseline="0" noProof="0" dirty="0">
                <a:ln>
                  <a:noFill/>
                </a:ln>
                <a:solidFill>
                  <a:srgbClr val="202020"/>
                </a:solidFill>
                <a:effectLst/>
                <a:uLnTx/>
                <a:uFillTx/>
                <a:latin typeface="Calibri" panose="020F0502020204030204" pitchFamily="34" charset="0"/>
                <a:ea typeface="Times New Roman" panose="02020603050405020304" pitchFamily="18" charset="0"/>
                <a:cs typeface="Calibri" panose="020F0502020204030204" pitchFamily="34" charset="0"/>
              </a:rPr>
              <a:t>Mesečna štipendija</a:t>
            </a:r>
            <a:r>
              <a:rPr kumimoji="0" lang="sl-SI" sz="1400" b="0" i="0" u="none" strike="noStrike" kern="1200" cap="none" spc="0" normalizeH="0" baseline="0" noProof="0" dirty="0">
                <a:ln>
                  <a:noFill/>
                </a:ln>
                <a:solidFill>
                  <a:srgbClr val="202020"/>
                </a:solidFill>
                <a:effectLst/>
                <a:uLnTx/>
                <a:uFillTx/>
                <a:latin typeface="Calibri" panose="020F0502020204030204" pitchFamily="34" charset="0"/>
                <a:ea typeface="Times New Roman" panose="02020603050405020304" pitchFamily="18" charset="0"/>
                <a:cs typeface="Calibri" panose="020F0502020204030204" pitchFamily="34" charset="0"/>
              </a:rPr>
              <a:t> v višini </a:t>
            </a:r>
            <a:r>
              <a:rPr kumimoji="0" lang="sl-SI" sz="1400" b="1" i="0" u="none" strike="noStrike" kern="1200" cap="none" spc="0" normalizeH="0" baseline="0" noProof="0" dirty="0">
                <a:ln>
                  <a:noFill/>
                </a:ln>
                <a:solidFill>
                  <a:srgbClr val="202020"/>
                </a:solidFill>
                <a:effectLst/>
                <a:uLnTx/>
                <a:uFillTx/>
                <a:latin typeface="Calibri" panose="020F0502020204030204" pitchFamily="34" charset="0"/>
                <a:ea typeface="Times New Roman" panose="02020603050405020304" pitchFamily="18" charset="0"/>
                <a:cs typeface="Calibri" panose="020F0502020204030204" pitchFamily="34" charset="0"/>
              </a:rPr>
              <a:t>1.350 € (RIS </a:t>
            </a:r>
            <a:r>
              <a:rPr kumimoji="0" lang="sl-SI" sz="1400" b="1" i="0" u="none" strike="noStrike" kern="1200" cap="none" spc="0" normalizeH="0" baseline="0" noProof="0" dirty="0" err="1">
                <a:ln>
                  <a:noFill/>
                </a:ln>
                <a:solidFill>
                  <a:srgbClr val="202020"/>
                </a:solidFill>
                <a:effectLst/>
                <a:uLnTx/>
                <a:uFillTx/>
                <a:latin typeface="Calibri" panose="020F0502020204030204" pitchFamily="34" charset="0"/>
                <a:ea typeface="Times New Roman" panose="02020603050405020304" pitchFamily="18" charset="0"/>
                <a:cs typeface="Calibri" panose="020F0502020204030204" pitchFamily="34" charset="0"/>
              </a:rPr>
              <a:t>Fellowship</a:t>
            </a:r>
            <a:r>
              <a:rPr kumimoji="0" lang="sl-SI" sz="1400" b="1" i="0" u="none" strike="noStrike" kern="1200" cap="none" spc="0" normalizeH="0" baseline="0" noProof="0" dirty="0">
                <a:ln>
                  <a:noFill/>
                </a:ln>
                <a:solidFill>
                  <a:srgbClr val="20202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sl-SI" sz="1400" b="0" i="0" u="none" strike="noStrike" kern="1200" cap="none" spc="0" normalizeH="0" baseline="0" noProof="0" dirty="0">
                <a:ln>
                  <a:noFill/>
                </a:ln>
                <a:solidFill>
                  <a:srgbClr val="202020"/>
                </a:solidFill>
                <a:effectLst/>
                <a:uLnTx/>
                <a:uFillTx/>
                <a:latin typeface="Calibri" panose="020F0502020204030204" pitchFamily="34" charset="0"/>
                <a:ea typeface="Times New Roman" panose="02020603050405020304" pitchFamily="18" charset="0"/>
                <a:cs typeface="Calibri" panose="020F0502020204030204" pitchFamily="34" charset="0"/>
              </a:rPr>
              <a:t>ali</a:t>
            </a:r>
            <a:r>
              <a:rPr kumimoji="0" lang="sl-SI" sz="1400" b="1" i="0" u="none" strike="noStrike" kern="1200" cap="none" spc="0" normalizeH="0" baseline="0" noProof="0" dirty="0">
                <a:ln>
                  <a:noFill/>
                </a:ln>
                <a:solidFill>
                  <a:srgbClr val="202020"/>
                </a:solidFill>
                <a:effectLst/>
                <a:uLnTx/>
                <a:uFillTx/>
                <a:latin typeface="Calibri" panose="020F0502020204030204" pitchFamily="34" charset="0"/>
                <a:ea typeface="Times New Roman" panose="02020603050405020304" pitchFamily="18" charset="0"/>
                <a:cs typeface="Calibri" panose="020F0502020204030204" pitchFamily="34" charset="0"/>
              </a:rPr>
              <a:t> 2.000 € (RIS Talent).</a:t>
            </a:r>
            <a:endParaRPr kumimoji="0" lang="sl-SI"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Slika 8">
            <a:extLst>
              <a:ext uri="{FF2B5EF4-FFF2-40B4-BE49-F238E27FC236}">
                <a16:creationId xmlns:a16="http://schemas.microsoft.com/office/drawing/2014/main" id="{829F6430-B103-4D01-BE51-4293F8A1C2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pic>
        <p:nvPicPr>
          <p:cNvPr id="11" name="Slika 10">
            <a:extLst>
              <a:ext uri="{FF2B5EF4-FFF2-40B4-BE49-F238E27FC236}">
                <a16:creationId xmlns:a16="http://schemas.microsoft.com/office/drawing/2014/main" id="{DD4F042D-5C1A-4B6D-84C0-30D468C0FCC7}"/>
              </a:ext>
            </a:extLst>
          </p:cNvPr>
          <p:cNvPicPr>
            <a:picLocks noChangeAspect="1"/>
          </p:cNvPicPr>
          <p:nvPr/>
        </p:nvPicPr>
        <p:blipFill rotWithShape="1">
          <a:blip r:embed="rId3"/>
          <a:srcRect t="14684"/>
          <a:stretch/>
        </p:blipFill>
        <p:spPr>
          <a:xfrm>
            <a:off x="8028383" y="6146392"/>
            <a:ext cx="1104607" cy="711608"/>
          </a:xfrm>
          <a:prstGeom prst="rect">
            <a:avLst/>
          </a:prstGeom>
        </p:spPr>
      </p:pic>
      <p:pic>
        <p:nvPicPr>
          <p:cNvPr id="4" name="Slika 3">
            <a:extLst>
              <a:ext uri="{FF2B5EF4-FFF2-40B4-BE49-F238E27FC236}">
                <a16:creationId xmlns:a16="http://schemas.microsoft.com/office/drawing/2014/main" id="{CFFB1281-F93D-4D98-8CBE-A28F9BC6A019}"/>
              </a:ext>
            </a:extLst>
          </p:cNvPr>
          <p:cNvPicPr>
            <a:picLocks noChangeAspect="1"/>
          </p:cNvPicPr>
          <p:nvPr/>
        </p:nvPicPr>
        <p:blipFill>
          <a:blip r:embed="rId4"/>
          <a:stretch>
            <a:fillRect/>
          </a:stretch>
        </p:blipFill>
        <p:spPr>
          <a:xfrm>
            <a:off x="4226409" y="361824"/>
            <a:ext cx="3391535" cy="3357620"/>
          </a:xfrm>
          <a:prstGeom prst="rect">
            <a:avLst/>
          </a:prstGeom>
        </p:spPr>
      </p:pic>
      <p:pic>
        <p:nvPicPr>
          <p:cNvPr id="14" name="Obraz 1">
            <a:extLst>
              <a:ext uri="{FF2B5EF4-FFF2-40B4-BE49-F238E27FC236}">
                <a16:creationId xmlns:a16="http://schemas.microsoft.com/office/drawing/2014/main" id="{188A60AD-1F54-4421-9355-DC4B9CD849FF}"/>
              </a:ext>
            </a:extLst>
          </p:cNvPr>
          <p:cNvPicPr>
            <a:picLocks noChangeAspect="1"/>
          </p:cNvPicPr>
          <p:nvPr/>
        </p:nvPicPr>
        <p:blipFill>
          <a:blip r:embed="rId5"/>
          <a:stretch>
            <a:fillRect/>
          </a:stretch>
        </p:blipFill>
        <p:spPr>
          <a:xfrm>
            <a:off x="282116" y="284164"/>
            <a:ext cx="977516" cy="96549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9976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B97E4EF6-7BF1-40F0-A38D-8C866E4F1BBF}"/>
              </a:ext>
            </a:extLst>
          </p:cNvPr>
          <p:cNvSpPr>
            <a:spLocks noGrp="1" noChangeArrowheads="1"/>
          </p:cNvSpPr>
          <p:nvPr>
            <p:ph type="title" idx="4294967295"/>
          </p:nvPr>
        </p:nvSpPr>
        <p:spPr bwMode="auto">
          <a:xfrm>
            <a:off x="457200" y="274638"/>
            <a:ext cx="8229600" cy="6397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defTabSz="457200">
              <a:lnSpc>
                <a:spcPct val="100000"/>
              </a:lnSpc>
              <a:spcBef>
                <a:spcPts val="0"/>
              </a:spcBef>
              <a:buClr>
                <a:srgbClr val="000000"/>
              </a:buClr>
              <a:buSzPts val="3000"/>
            </a:pPr>
            <a:r>
              <a:rPr lang="en-GB" altLang="en-BE" sz="2000" b="1" cap="all" spc="200" dirty="0">
                <a:solidFill>
                  <a:srgbClr val="0070C0"/>
                </a:solidFill>
                <a:ea typeface="+mn-ea"/>
                <a:cs typeface="+mn-cs"/>
              </a:rPr>
              <a:t>RIS Fellowships - </a:t>
            </a:r>
            <a:r>
              <a:rPr lang="pl-PL" altLang="en-BE" sz="2000" b="1" cap="all" spc="200" dirty="0">
                <a:solidFill>
                  <a:srgbClr val="0070C0"/>
                </a:solidFill>
                <a:ea typeface="+mn-ea"/>
                <a:cs typeface="+mn-cs"/>
              </a:rPr>
              <a:t>Success story of 2019</a:t>
            </a:r>
          </a:p>
        </p:txBody>
      </p:sp>
      <p:sp>
        <p:nvSpPr>
          <p:cNvPr id="189443" name="Rectangle 3">
            <a:extLst>
              <a:ext uri="{FF2B5EF4-FFF2-40B4-BE49-F238E27FC236}">
                <a16:creationId xmlns:a16="http://schemas.microsoft.com/office/drawing/2014/main" id="{EC3103B4-68BC-44AF-BFC4-1E98F879D044}"/>
              </a:ext>
            </a:extLst>
          </p:cNvPr>
          <p:cNvSpPr>
            <a:spLocks noGrp="1" noChangeArrowheads="1"/>
          </p:cNvSpPr>
          <p:nvPr>
            <p:ph type="body" idx="4294967295"/>
          </p:nvPr>
        </p:nvSpPr>
        <p:spPr bwMode="auto">
          <a:xfrm>
            <a:off x="457199" y="1417638"/>
            <a:ext cx="3905121" cy="45259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lnSpc>
                <a:spcPct val="90000"/>
              </a:lnSpc>
              <a:buFont typeface="Arial" panose="020B0604020202020204" pitchFamily="34" charset="0"/>
              <a:buNone/>
            </a:pPr>
            <a:r>
              <a:rPr lang="en-GB" altLang="en-BE" sz="2000"/>
              <a:t>In a highly competitive environment, getting your first work experience is crucial, but internships are often unpaid or simply generic. Learn how other students, like Maja Oblak, managed to get a grant, travel and learn best practices right after graduation and how it helped her with career development process. </a:t>
            </a:r>
            <a:r>
              <a:rPr lang="en-GB" altLang="en-BE" sz="2000" i="1">
                <a:solidFill>
                  <a:schemeClr val="tx2"/>
                </a:solidFill>
              </a:rPr>
              <a:t>“Seeing how much dedication a company can put into innovations was inspiring for my future career.”</a:t>
            </a:r>
            <a:r>
              <a:rPr lang="en-GB" altLang="en-BE" sz="2400" i="1">
                <a:solidFill>
                  <a:schemeClr val="tx2"/>
                </a:solidFill>
              </a:rPr>
              <a:t> </a:t>
            </a:r>
          </a:p>
        </p:txBody>
      </p:sp>
      <p:pic>
        <p:nvPicPr>
          <p:cNvPr id="189445" name="Picture 5">
            <a:extLst>
              <a:ext uri="{FF2B5EF4-FFF2-40B4-BE49-F238E27FC236}">
                <a16:creationId xmlns:a16="http://schemas.microsoft.com/office/drawing/2014/main" id="{5C612325-5028-4D76-8BF8-3C58FAF9C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321" y="1358900"/>
            <a:ext cx="4643438" cy="464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3113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56652F-0E5F-43E9-BAFE-0F099DE6DBE9}"/>
              </a:ext>
            </a:extLst>
          </p:cNvPr>
          <p:cNvPicPr>
            <a:picLocks noChangeAspect="1"/>
          </p:cNvPicPr>
          <p:nvPr/>
        </p:nvPicPr>
        <p:blipFill rotWithShape="1">
          <a:blip r:embed="rId2"/>
          <a:srcRect t="8568" b="3887"/>
          <a:stretch/>
        </p:blipFill>
        <p:spPr>
          <a:xfrm>
            <a:off x="0" y="564898"/>
            <a:ext cx="9144000" cy="4502882"/>
          </a:xfrm>
          <a:custGeom>
            <a:avLst/>
            <a:gdLst>
              <a:gd name="connsiteX0" fmla="*/ 0 w 12187427"/>
              <a:gd name="connsiteY0" fmla="*/ 0 h 6003852"/>
              <a:gd name="connsiteX1" fmla="*/ 12187427 w 12187427"/>
              <a:gd name="connsiteY1" fmla="*/ 0 h 6003852"/>
              <a:gd name="connsiteX2" fmla="*/ 12187427 w 12187427"/>
              <a:gd name="connsiteY2" fmla="*/ 4772371 h 6003852"/>
              <a:gd name="connsiteX3" fmla="*/ 11865111 w 12187427"/>
              <a:gd name="connsiteY3" fmla="*/ 4913285 h 6003852"/>
              <a:gd name="connsiteX4" fmla="*/ 6096000 w 12187427"/>
              <a:gd name="connsiteY4" fmla="*/ 6003852 h 6003852"/>
              <a:gd name="connsiteX5" fmla="*/ 3601 w 12187427"/>
              <a:gd name="connsiteY5" fmla="*/ 4771946 h 6003852"/>
              <a:gd name="connsiteX6" fmla="*/ 0 w 12187427"/>
              <a:gd name="connsiteY6" fmla="*/ 4770223 h 600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pic>
        <p:nvPicPr>
          <p:cNvPr id="6" name="Picture 5">
            <a:extLst>
              <a:ext uri="{FF2B5EF4-FFF2-40B4-BE49-F238E27FC236}">
                <a16:creationId xmlns:a16="http://schemas.microsoft.com/office/drawing/2014/main" id="{E98BEFCE-A2B5-4DCF-A36E-47A993D97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995" y="4607472"/>
            <a:ext cx="1317965" cy="1425799"/>
          </a:xfrm>
          <a:prstGeom prst="rect">
            <a:avLst/>
          </a:prstGeom>
        </p:spPr>
      </p:pic>
      <p:sp>
        <p:nvSpPr>
          <p:cNvPr id="5" name="TextBox 4">
            <a:extLst>
              <a:ext uri="{FF2B5EF4-FFF2-40B4-BE49-F238E27FC236}">
                <a16:creationId xmlns:a16="http://schemas.microsoft.com/office/drawing/2014/main" id="{FB03E048-07D0-4034-A290-A8CF64650F79}"/>
              </a:ext>
            </a:extLst>
          </p:cNvPr>
          <p:cNvSpPr txBox="1"/>
          <p:nvPr/>
        </p:nvSpPr>
        <p:spPr>
          <a:xfrm>
            <a:off x="2425960" y="3713097"/>
            <a:ext cx="5715000" cy="523220"/>
          </a:xfrm>
          <a:prstGeom prst="rect">
            <a:avLst/>
          </a:prstGeom>
          <a:noFill/>
        </p:spPr>
        <p:txBody>
          <a:bodyPr wrap="square" rtlCol="0">
            <a:spAutoFit/>
          </a:bodyPr>
          <a:lstStyle/>
          <a:p>
            <a:r>
              <a:rPr lang="pl-PL" sz="2800" u="sng">
                <a:solidFill>
                  <a:schemeClr val="accent6">
                    <a:lumMod val="50000"/>
                  </a:schemeClr>
                </a:solidFill>
              </a:rPr>
              <a:t>https://academy.eitfood.uw.edu.pl/</a:t>
            </a:r>
          </a:p>
        </p:txBody>
      </p:sp>
      <p:pic>
        <p:nvPicPr>
          <p:cNvPr id="7" name="Slika 6">
            <a:extLst>
              <a:ext uri="{FF2B5EF4-FFF2-40B4-BE49-F238E27FC236}">
                <a16:creationId xmlns:a16="http://schemas.microsoft.com/office/drawing/2014/main" id="{8D640D8F-5044-415E-BA29-EB231B321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840" y="5007715"/>
            <a:ext cx="2953386" cy="928518"/>
          </a:xfrm>
          <a:prstGeom prst="rect">
            <a:avLst/>
          </a:prstGeom>
        </p:spPr>
      </p:pic>
    </p:spTree>
    <p:extLst>
      <p:ext uri="{BB962C8B-B14F-4D97-AF65-F5344CB8AC3E}">
        <p14:creationId xmlns:p14="http://schemas.microsoft.com/office/powerpoint/2010/main" val="379129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4" name="Google Shape;694;p22"/>
          <p:cNvSpPr txBox="1">
            <a:spLocks noGrp="1"/>
          </p:cNvSpPr>
          <p:nvPr>
            <p:ph type="body" idx="4"/>
          </p:nvPr>
        </p:nvSpPr>
        <p:spPr>
          <a:xfrm>
            <a:off x="684431" y="1340768"/>
            <a:ext cx="7873696" cy="4266178"/>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spcFirstLastPara="1" wrap="square" lIns="91425" tIns="45700" rIns="91425" bIns="45700" anchor="t" anchorCtr="0">
            <a:noAutofit/>
          </a:bodyPr>
          <a:lstStyle/>
          <a:p>
            <a:pPr marL="285750" indent="-285750" algn="just"/>
            <a:r>
              <a:rPr lang="sl-SI" sz="1600" dirty="0">
                <a:solidFill>
                  <a:srgbClr val="303030"/>
                </a:solidFill>
                <a:latin typeface="Titillium Web"/>
              </a:rPr>
              <a:t>A</a:t>
            </a:r>
            <a:r>
              <a:rPr lang="en-GB" sz="1600" dirty="0" err="1">
                <a:solidFill>
                  <a:srgbClr val="303030"/>
                </a:solidFill>
                <a:latin typeface="Titillium Web"/>
              </a:rPr>
              <a:t>kademij</a:t>
            </a:r>
            <a:r>
              <a:rPr lang="sl-SI" sz="1600" dirty="0">
                <a:solidFill>
                  <a:srgbClr val="303030"/>
                </a:solidFill>
                <a:latin typeface="Titillium Web"/>
              </a:rPr>
              <a:t>a</a:t>
            </a:r>
            <a:r>
              <a:rPr lang="en-GB" sz="1600" dirty="0">
                <a:solidFill>
                  <a:srgbClr val="303030"/>
                </a:solidFill>
                <a:latin typeface="Titillium Web"/>
              </a:rPr>
              <a:t> </a:t>
            </a:r>
            <a:r>
              <a:rPr lang="en-GB" sz="1600" dirty="0" err="1">
                <a:solidFill>
                  <a:srgbClr val="303030"/>
                </a:solidFill>
                <a:latin typeface="Titillium Web"/>
              </a:rPr>
              <a:t>na</a:t>
            </a:r>
            <a:r>
              <a:rPr lang="en-GB" sz="1600" dirty="0">
                <a:solidFill>
                  <a:srgbClr val="303030"/>
                </a:solidFill>
                <a:latin typeface="Titillium Web"/>
              </a:rPr>
              <a:t> </a:t>
            </a:r>
            <a:r>
              <a:rPr lang="en-GB" sz="1600" dirty="0" err="1">
                <a:solidFill>
                  <a:srgbClr val="303030"/>
                </a:solidFill>
                <a:latin typeface="Titillium Web"/>
              </a:rPr>
              <a:t>temo</a:t>
            </a:r>
            <a:r>
              <a:rPr lang="en-GB" sz="1600" dirty="0">
                <a:solidFill>
                  <a:srgbClr val="303030"/>
                </a:solidFill>
                <a:latin typeface="Titillium Web"/>
              </a:rPr>
              <a:t> </a:t>
            </a:r>
            <a:r>
              <a:rPr lang="en-GB" sz="1600" dirty="0" err="1">
                <a:solidFill>
                  <a:srgbClr val="303030"/>
                </a:solidFill>
                <a:latin typeface="Titillium Web"/>
              </a:rPr>
              <a:t>strategije</a:t>
            </a:r>
            <a:r>
              <a:rPr lang="en-GB" sz="1600" dirty="0">
                <a:solidFill>
                  <a:srgbClr val="303030"/>
                </a:solidFill>
                <a:latin typeface="Titillium Web"/>
              </a:rPr>
              <a:t> </a:t>
            </a:r>
            <a:r>
              <a:rPr lang="en-GB" sz="1600" dirty="0" err="1">
                <a:solidFill>
                  <a:srgbClr val="303030"/>
                </a:solidFill>
                <a:latin typeface="Titillium Web"/>
              </a:rPr>
              <a:t>pametne</a:t>
            </a:r>
            <a:r>
              <a:rPr lang="en-GB" sz="1600" dirty="0">
                <a:solidFill>
                  <a:srgbClr val="303030"/>
                </a:solidFill>
                <a:latin typeface="Titillium Web"/>
              </a:rPr>
              <a:t> </a:t>
            </a:r>
            <a:r>
              <a:rPr lang="en-GB" sz="1600" dirty="0" err="1">
                <a:solidFill>
                  <a:srgbClr val="303030"/>
                </a:solidFill>
                <a:latin typeface="Titillium Web"/>
              </a:rPr>
              <a:t>specializacije</a:t>
            </a:r>
            <a:r>
              <a:rPr lang="en-GB" sz="1600" dirty="0">
                <a:solidFill>
                  <a:srgbClr val="303030"/>
                </a:solidFill>
                <a:latin typeface="Titillium Web"/>
              </a:rPr>
              <a:t>. </a:t>
            </a:r>
            <a:endParaRPr lang="sl-SI" sz="1600" dirty="0">
              <a:solidFill>
                <a:srgbClr val="303030"/>
              </a:solidFill>
              <a:latin typeface="Titillium Web"/>
            </a:endParaRPr>
          </a:p>
          <a:p>
            <a:pPr marL="285750" indent="-285750" algn="just"/>
            <a:r>
              <a:rPr lang="en-GB" sz="1600" dirty="0" err="1">
                <a:solidFill>
                  <a:srgbClr val="303030"/>
                </a:solidFill>
                <a:latin typeface="Titillium Web"/>
              </a:rPr>
              <a:t>Namen</a:t>
            </a:r>
            <a:r>
              <a:rPr lang="en-GB" sz="1600" dirty="0">
                <a:solidFill>
                  <a:srgbClr val="303030"/>
                </a:solidFill>
                <a:latin typeface="Titillium Web"/>
              </a:rPr>
              <a:t> </a:t>
            </a:r>
            <a:r>
              <a:rPr lang="en-GB" sz="1600" dirty="0" err="1">
                <a:solidFill>
                  <a:srgbClr val="303030"/>
                </a:solidFill>
                <a:latin typeface="Titillium Web"/>
              </a:rPr>
              <a:t>akademije</a:t>
            </a:r>
            <a:r>
              <a:rPr lang="en-GB" sz="1600" dirty="0">
                <a:solidFill>
                  <a:srgbClr val="303030"/>
                </a:solidFill>
                <a:latin typeface="Titillium Web"/>
              </a:rPr>
              <a:t> je </a:t>
            </a:r>
            <a:r>
              <a:rPr lang="en-GB" sz="1600" dirty="0" err="1">
                <a:solidFill>
                  <a:srgbClr val="303030"/>
                </a:solidFill>
                <a:latin typeface="Titillium Web"/>
              </a:rPr>
              <a:t>bil</a:t>
            </a:r>
            <a:r>
              <a:rPr lang="en-GB" sz="1600" dirty="0">
                <a:solidFill>
                  <a:srgbClr val="303030"/>
                </a:solidFill>
                <a:latin typeface="Titillium Web"/>
              </a:rPr>
              <a:t> </a:t>
            </a:r>
            <a:r>
              <a:rPr lang="en-GB" sz="1600" dirty="0" err="1">
                <a:solidFill>
                  <a:srgbClr val="303030"/>
                </a:solidFill>
                <a:latin typeface="Titillium Web"/>
              </a:rPr>
              <a:t>bolje</a:t>
            </a:r>
            <a:r>
              <a:rPr lang="en-GB" sz="1600" dirty="0">
                <a:solidFill>
                  <a:srgbClr val="303030"/>
                </a:solidFill>
                <a:latin typeface="Titillium Web"/>
              </a:rPr>
              <a:t> </a:t>
            </a:r>
            <a:r>
              <a:rPr lang="en-GB" sz="1600" dirty="0" err="1">
                <a:solidFill>
                  <a:srgbClr val="303030"/>
                </a:solidFill>
                <a:latin typeface="Titillium Web"/>
              </a:rPr>
              <a:t>spoznati</a:t>
            </a:r>
            <a:r>
              <a:rPr lang="en-GB" sz="1600" dirty="0">
                <a:solidFill>
                  <a:srgbClr val="303030"/>
                </a:solidFill>
                <a:latin typeface="Titillium Web"/>
              </a:rPr>
              <a:t> </a:t>
            </a:r>
            <a:r>
              <a:rPr lang="en-GB" sz="1600" dirty="0" err="1">
                <a:solidFill>
                  <a:srgbClr val="303030"/>
                </a:solidFill>
                <a:latin typeface="Titillium Web"/>
              </a:rPr>
              <a:t>izzive</a:t>
            </a:r>
            <a:r>
              <a:rPr lang="en-GB" sz="1600" dirty="0">
                <a:solidFill>
                  <a:srgbClr val="303030"/>
                </a:solidFill>
                <a:latin typeface="Titillium Web"/>
              </a:rPr>
              <a:t>, </a:t>
            </a:r>
            <a:r>
              <a:rPr lang="en-GB" sz="1600" dirty="0" err="1">
                <a:solidFill>
                  <a:srgbClr val="303030"/>
                </a:solidFill>
                <a:latin typeface="Titillium Web"/>
              </a:rPr>
              <a:t>povezane</a:t>
            </a:r>
            <a:r>
              <a:rPr lang="en-GB" sz="1600" dirty="0">
                <a:solidFill>
                  <a:srgbClr val="303030"/>
                </a:solidFill>
                <a:latin typeface="Titillium Web"/>
              </a:rPr>
              <a:t> z </a:t>
            </a:r>
            <a:r>
              <a:rPr lang="en-GB" sz="1600" dirty="0" err="1">
                <a:solidFill>
                  <a:srgbClr val="303030"/>
                </a:solidFill>
                <a:latin typeface="Titillium Web"/>
              </a:rPr>
              <a:t>inovacijami</a:t>
            </a:r>
            <a:r>
              <a:rPr lang="en-GB" sz="1600" dirty="0">
                <a:solidFill>
                  <a:srgbClr val="303030"/>
                </a:solidFill>
                <a:latin typeface="Titillium Web"/>
              </a:rPr>
              <a:t> v </a:t>
            </a:r>
            <a:r>
              <a:rPr lang="en-GB" sz="1600" dirty="0" err="1">
                <a:solidFill>
                  <a:srgbClr val="303030"/>
                </a:solidFill>
                <a:latin typeface="Titillium Web"/>
              </a:rPr>
              <a:t>agroživilskem</a:t>
            </a:r>
            <a:r>
              <a:rPr lang="en-GB" sz="1600" dirty="0">
                <a:solidFill>
                  <a:srgbClr val="303030"/>
                </a:solidFill>
                <a:latin typeface="Titillium Web"/>
              </a:rPr>
              <a:t> </a:t>
            </a:r>
            <a:r>
              <a:rPr lang="en-GB" sz="1600" dirty="0" err="1">
                <a:solidFill>
                  <a:srgbClr val="303030"/>
                </a:solidFill>
                <a:latin typeface="Titillium Web"/>
              </a:rPr>
              <a:t>sistemu</a:t>
            </a:r>
            <a:r>
              <a:rPr lang="en-GB" sz="1600" dirty="0">
                <a:solidFill>
                  <a:srgbClr val="303030"/>
                </a:solidFill>
                <a:latin typeface="Titillium Web"/>
              </a:rPr>
              <a:t>, </a:t>
            </a:r>
            <a:r>
              <a:rPr lang="en-GB" sz="1600" dirty="0" err="1">
                <a:solidFill>
                  <a:srgbClr val="303030"/>
                </a:solidFill>
                <a:latin typeface="Titillium Web"/>
              </a:rPr>
              <a:t>strategije</a:t>
            </a:r>
            <a:r>
              <a:rPr lang="en-GB" sz="1600" dirty="0">
                <a:solidFill>
                  <a:srgbClr val="303030"/>
                </a:solidFill>
                <a:latin typeface="Titillium Web"/>
              </a:rPr>
              <a:t> </a:t>
            </a:r>
            <a:r>
              <a:rPr lang="en-GB" sz="1600" dirty="0" err="1">
                <a:solidFill>
                  <a:srgbClr val="303030"/>
                </a:solidFill>
                <a:latin typeface="Titillium Web"/>
              </a:rPr>
              <a:t>pametne</a:t>
            </a:r>
            <a:r>
              <a:rPr lang="en-GB" sz="1600" dirty="0">
                <a:solidFill>
                  <a:srgbClr val="303030"/>
                </a:solidFill>
                <a:latin typeface="Titillium Web"/>
              </a:rPr>
              <a:t> </a:t>
            </a:r>
            <a:r>
              <a:rPr lang="en-GB" sz="1600" dirty="0" err="1">
                <a:solidFill>
                  <a:srgbClr val="303030"/>
                </a:solidFill>
                <a:latin typeface="Titillium Web"/>
              </a:rPr>
              <a:t>specializacije</a:t>
            </a:r>
            <a:r>
              <a:rPr lang="en-GB" sz="1600" dirty="0">
                <a:solidFill>
                  <a:srgbClr val="303030"/>
                </a:solidFill>
                <a:latin typeface="Titillium Web"/>
              </a:rPr>
              <a:t> in </a:t>
            </a:r>
            <a:r>
              <a:rPr lang="en-GB" sz="1600" dirty="0" err="1">
                <a:solidFill>
                  <a:srgbClr val="303030"/>
                </a:solidFill>
                <a:latin typeface="Titillium Web"/>
              </a:rPr>
              <a:t>predpise</a:t>
            </a:r>
            <a:r>
              <a:rPr lang="en-GB" sz="1600" dirty="0">
                <a:solidFill>
                  <a:srgbClr val="303030"/>
                </a:solidFill>
                <a:latin typeface="Titillium Web"/>
              </a:rPr>
              <a:t> s </a:t>
            </a:r>
            <a:r>
              <a:rPr lang="en-GB" sz="1600" dirty="0" err="1">
                <a:solidFill>
                  <a:srgbClr val="303030"/>
                </a:solidFill>
                <a:latin typeface="Titillium Web"/>
              </a:rPr>
              <a:t>področja</a:t>
            </a:r>
            <a:r>
              <a:rPr lang="en-GB" sz="1600" dirty="0">
                <a:solidFill>
                  <a:srgbClr val="303030"/>
                </a:solidFill>
                <a:latin typeface="Titillium Web"/>
              </a:rPr>
              <a:t> RIS3. </a:t>
            </a:r>
            <a:endParaRPr lang="sl-SI" sz="1600" dirty="0">
              <a:solidFill>
                <a:srgbClr val="303030"/>
              </a:solidFill>
              <a:latin typeface="Titillium Web"/>
            </a:endParaRPr>
          </a:p>
          <a:p>
            <a:pPr marL="285750" indent="-285750" algn="just"/>
            <a:r>
              <a:rPr lang="en-GB" sz="1600" dirty="0">
                <a:solidFill>
                  <a:srgbClr val="303030"/>
                </a:solidFill>
                <a:latin typeface="Titillium Web"/>
              </a:rPr>
              <a:t>Na </a:t>
            </a:r>
            <a:r>
              <a:rPr lang="en-GB" sz="1600" dirty="0" err="1">
                <a:solidFill>
                  <a:srgbClr val="303030"/>
                </a:solidFill>
                <a:latin typeface="Titillium Web"/>
              </a:rPr>
              <a:t>dogodek</a:t>
            </a:r>
            <a:r>
              <a:rPr lang="en-GB" sz="1600" dirty="0">
                <a:solidFill>
                  <a:srgbClr val="303030"/>
                </a:solidFill>
                <a:latin typeface="Titillium Web"/>
              </a:rPr>
              <a:t> so </a:t>
            </a:r>
            <a:r>
              <a:rPr lang="en-GB" sz="1600" dirty="0" err="1">
                <a:solidFill>
                  <a:srgbClr val="303030"/>
                </a:solidFill>
                <a:latin typeface="Titillium Web"/>
              </a:rPr>
              <a:t>bili</a:t>
            </a:r>
            <a:r>
              <a:rPr lang="en-GB" sz="1600" dirty="0">
                <a:solidFill>
                  <a:srgbClr val="303030"/>
                </a:solidFill>
                <a:latin typeface="Titillium Web"/>
              </a:rPr>
              <a:t> </a:t>
            </a:r>
            <a:r>
              <a:rPr lang="en-GB" sz="1600" dirty="0" err="1">
                <a:solidFill>
                  <a:srgbClr val="303030"/>
                </a:solidFill>
                <a:latin typeface="Titillium Web"/>
              </a:rPr>
              <a:t>vabljeni</a:t>
            </a:r>
            <a:r>
              <a:rPr lang="en-GB" sz="1600" dirty="0">
                <a:solidFill>
                  <a:srgbClr val="303030"/>
                </a:solidFill>
                <a:latin typeface="Titillium Web"/>
              </a:rPr>
              <a:t> </a:t>
            </a:r>
            <a:r>
              <a:rPr lang="en-GB" sz="1600" dirty="0" err="1">
                <a:solidFill>
                  <a:srgbClr val="303030"/>
                </a:solidFill>
                <a:latin typeface="Titillium Web"/>
              </a:rPr>
              <a:t>vsi</a:t>
            </a:r>
            <a:r>
              <a:rPr lang="en-GB" sz="1600" dirty="0">
                <a:solidFill>
                  <a:srgbClr val="303030"/>
                </a:solidFill>
                <a:latin typeface="Titillium Web"/>
              </a:rPr>
              <a:t>, </a:t>
            </a:r>
            <a:r>
              <a:rPr lang="en-GB" sz="1600" dirty="0" err="1">
                <a:solidFill>
                  <a:srgbClr val="303030"/>
                </a:solidFill>
                <a:latin typeface="Titillium Web"/>
              </a:rPr>
              <a:t>ki</a:t>
            </a:r>
            <a:r>
              <a:rPr lang="en-GB" sz="1600" dirty="0">
                <a:solidFill>
                  <a:srgbClr val="303030"/>
                </a:solidFill>
                <a:latin typeface="Titillium Web"/>
              </a:rPr>
              <a:t> </a:t>
            </a:r>
            <a:r>
              <a:rPr lang="en-GB" sz="1600" dirty="0" err="1">
                <a:solidFill>
                  <a:srgbClr val="303030"/>
                </a:solidFill>
                <a:latin typeface="Titillium Web"/>
              </a:rPr>
              <a:t>delujejo</a:t>
            </a:r>
            <a:r>
              <a:rPr lang="en-GB" sz="1600" dirty="0">
                <a:solidFill>
                  <a:srgbClr val="303030"/>
                </a:solidFill>
                <a:latin typeface="Titillium Web"/>
              </a:rPr>
              <a:t> </a:t>
            </a:r>
            <a:r>
              <a:rPr lang="en-GB" sz="1600" dirty="0" err="1">
                <a:solidFill>
                  <a:srgbClr val="303030"/>
                </a:solidFill>
                <a:latin typeface="Titillium Web"/>
              </a:rPr>
              <a:t>na</a:t>
            </a:r>
            <a:r>
              <a:rPr lang="en-GB" sz="1600" dirty="0">
                <a:solidFill>
                  <a:srgbClr val="303030"/>
                </a:solidFill>
                <a:latin typeface="Titillium Web"/>
              </a:rPr>
              <a:t> </a:t>
            </a:r>
            <a:r>
              <a:rPr lang="en-GB" sz="1600" dirty="0" err="1">
                <a:solidFill>
                  <a:srgbClr val="303030"/>
                </a:solidFill>
                <a:latin typeface="Titillium Web"/>
              </a:rPr>
              <a:t>tem</a:t>
            </a:r>
            <a:r>
              <a:rPr lang="en-GB" sz="1600" dirty="0">
                <a:solidFill>
                  <a:srgbClr val="303030"/>
                </a:solidFill>
                <a:latin typeface="Titillium Web"/>
              </a:rPr>
              <a:t> </a:t>
            </a:r>
            <a:r>
              <a:rPr lang="en-GB" sz="1600" dirty="0" err="1">
                <a:solidFill>
                  <a:srgbClr val="303030"/>
                </a:solidFill>
                <a:latin typeface="Titillium Web"/>
              </a:rPr>
              <a:t>področju</a:t>
            </a:r>
            <a:r>
              <a:rPr lang="en-GB" sz="1600" dirty="0">
                <a:solidFill>
                  <a:srgbClr val="303030"/>
                </a:solidFill>
                <a:latin typeface="Titillium Web"/>
              </a:rPr>
              <a:t> - </a:t>
            </a:r>
            <a:r>
              <a:rPr lang="en-GB" sz="1600" dirty="0" err="1">
                <a:solidFill>
                  <a:srgbClr val="303030"/>
                </a:solidFill>
                <a:latin typeface="Titillium Web"/>
              </a:rPr>
              <a:t>vladne</a:t>
            </a:r>
            <a:r>
              <a:rPr lang="en-GB" sz="1600" dirty="0">
                <a:solidFill>
                  <a:srgbClr val="303030"/>
                </a:solidFill>
                <a:latin typeface="Titillium Web"/>
              </a:rPr>
              <a:t> </a:t>
            </a:r>
            <a:r>
              <a:rPr lang="en-GB" sz="1600" dirty="0" err="1">
                <a:solidFill>
                  <a:srgbClr val="303030"/>
                </a:solidFill>
                <a:latin typeface="Titillium Web"/>
              </a:rPr>
              <a:t>organizacije</a:t>
            </a:r>
            <a:r>
              <a:rPr lang="en-GB" sz="1600" dirty="0">
                <a:solidFill>
                  <a:srgbClr val="303030"/>
                </a:solidFill>
                <a:latin typeface="Titillium Web"/>
              </a:rPr>
              <a:t>, </a:t>
            </a:r>
            <a:r>
              <a:rPr lang="en-GB" sz="1600" dirty="0" err="1">
                <a:solidFill>
                  <a:srgbClr val="303030"/>
                </a:solidFill>
                <a:latin typeface="Titillium Web"/>
              </a:rPr>
              <a:t>univerze</a:t>
            </a:r>
            <a:r>
              <a:rPr lang="en-GB" sz="1600" dirty="0">
                <a:solidFill>
                  <a:srgbClr val="303030"/>
                </a:solidFill>
                <a:latin typeface="Titillium Web"/>
              </a:rPr>
              <a:t> in </a:t>
            </a:r>
            <a:r>
              <a:rPr lang="en-GB" sz="1600" dirty="0" err="1">
                <a:solidFill>
                  <a:srgbClr val="303030"/>
                </a:solidFill>
                <a:latin typeface="Titillium Web"/>
              </a:rPr>
              <a:t>raziskovalne</a:t>
            </a:r>
            <a:r>
              <a:rPr lang="en-GB" sz="1600" dirty="0">
                <a:solidFill>
                  <a:srgbClr val="303030"/>
                </a:solidFill>
                <a:latin typeface="Titillium Web"/>
              </a:rPr>
              <a:t> </a:t>
            </a:r>
            <a:r>
              <a:rPr lang="en-GB" sz="1600" dirty="0" err="1">
                <a:solidFill>
                  <a:srgbClr val="303030"/>
                </a:solidFill>
                <a:latin typeface="Titillium Web"/>
              </a:rPr>
              <a:t>inštitucije</a:t>
            </a:r>
            <a:r>
              <a:rPr lang="en-GB" sz="1600" dirty="0">
                <a:solidFill>
                  <a:srgbClr val="303030"/>
                </a:solidFill>
                <a:latin typeface="Titillium Web"/>
              </a:rPr>
              <a:t> </a:t>
            </a:r>
            <a:r>
              <a:rPr lang="en-GB" sz="1600" dirty="0" err="1">
                <a:solidFill>
                  <a:srgbClr val="303030"/>
                </a:solidFill>
                <a:latin typeface="Titillium Web"/>
              </a:rPr>
              <a:t>ter</a:t>
            </a:r>
            <a:r>
              <a:rPr lang="en-GB" sz="1600" dirty="0">
                <a:solidFill>
                  <a:srgbClr val="303030"/>
                </a:solidFill>
                <a:latin typeface="Titillium Web"/>
              </a:rPr>
              <a:t> </a:t>
            </a:r>
            <a:r>
              <a:rPr lang="en-GB" sz="1600" dirty="0" err="1">
                <a:solidFill>
                  <a:srgbClr val="303030"/>
                </a:solidFill>
                <a:latin typeface="Titillium Web"/>
              </a:rPr>
              <a:t>predstavniki</a:t>
            </a:r>
            <a:r>
              <a:rPr lang="en-GB" sz="1600" dirty="0">
                <a:solidFill>
                  <a:srgbClr val="303030"/>
                </a:solidFill>
                <a:latin typeface="Titillium Web"/>
              </a:rPr>
              <a:t> </a:t>
            </a:r>
            <a:r>
              <a:rPr lang="en-GB" sz="1600" dirty="0" err="1">
                <a:solidFill>
                  <a:srgbClr val="303030"/>
                </a:solidFill>
                <a:latin typeface="Titillium Web"/>
              </a:rPr>
              <a:t>industrije</a:t>
            </a:r>
            <a:r>
              <a:rPr lang="en-GB" sz="1600" dirty="0">
                <a:solidFill>
                  <a:srgbClr val="303030"/>
                </a:solidFill>
                <a:latin typeface="Titillium Web"/>
              </a:rPr>
              <a:t>. </a:t>
            </a:r>
            <a:endParaRPr lang="sl-SI" sz="1600" dirty="0">
              <a:solidFill>
                <a:srgbClr val="303030"/>
              </a:solidFill>
              <a:latin typeface="Titillium Web"/>
            </a:endParaRPr>
          </a:p>
          <a:p>
            <a:pPr marL="285750" indent="-285750" algn="just"/>
            <a:r>
              <a:rPr lang="en-GB" sz="1600" dirty="0" err="1">
                <a:solidFill>
                  <a:srgbClr val="303030"/>
                </a:solidFill>
                <a:latin typeface="Titillium Web"/>
              </a:rPr>
              <a:t>Svoje</a:t>
            </a:r>
            <a:r>
              <a:rPr lang="en-GB" sz="1600" dirty="0">
                <a:solidFill>
                  <a:srgbClr val="303030"/>
                </a:solidFill>
                <a:latin typeface="Titillium Web"/>
              </a:rPr>
              <a:t> </a:t>
            </a:r>
            <a:r>
              <a:rPr lang="en-GB" sz="1600" dirty="0" err="1">
                <a:solidFill>
                  <a:srgbClr val="303030"/>
                </a:solidFill>
                <a:latin typeface="Titillium Web"/>
              </a:rPr>
              <a:t>vpoglede</a:t>
            </a:r>
            <a:r>
              <a:rPr lang="en-GB" sz="1600" dirty="0">
                <a:solidFill>
                  <a:srgbClr val="303030"/>
                </a:solidFill>
                <a:latin typeface="Titillium Web"/>
              </a:rPr>
              <a:t> so z </a:t>
            </a:r>
            <a:r>
              <a:rPr lang="en-GB" sz="1600" dirty="0" err="1">
                <a:solidFill>
                  <a:srgbClr val="303030"/>
                </a:solidFill>
                <a:latin typeface="Titillium Web"/>
              </a:rPr>
              <a:t>udeleženci</a:t>
            </a:r>
            <a:r>
              <a:rPr lang="en-GB" sz="1600" dirty="0">
                <a:solidFill>
                  <a:srgbClr val="303030"/>
                </a:solidFill>
                <a:latin typeface="Titillium Web"/>
              </a:rPr>
              <a:t> </a:t>
            </a:r>
            <a:r>
              <a:rPr lang="en-GB" sz="1600" dirty="0" err="1">
                <a:solidFill>
                  <a:srgbClr val="303030"/>
                </a:solidFill>
                <a:latin typeface="Titillium Web"/>
              </a:rPr>
              <a:t>delili</a:t>
            </a:r>
            <a:r>
              <a:rPr lang="en-GB" sz="1600" dirty="0">
                <a:solidFill>
                  <a:srgbClr val="303030"/>
                </a:solidFill>
                <a:latin typeface="Titillium Web"/>
              </a:rPr>
              <a:t> </a:t>
            </a:r>
            <a:r>
              <a:rPr lang="en-GB" sz="1600" dirty="0" err="1">
                <a:solidFill>
                  <a:srgbClr val="303030"/>
                </a:solidFill>
                <a:latin typeface="Titillium Web"/>
              </a:rPr>
              <a:t>tudi</a:t>
            </a:r>
            <a:r>
              <a:rPr lang="en-GB" sz="1600" dirty="0">
                <a:solidFill>
                  <a:srgbClr val="303030"/>
                </a:solidFill>
                <a:latin typeface="Titillium Web"/>
              </a:rPr>
              <a:t> Danone, </a:t>
            </a:r>
            <a:r>
              <a:rPr lang="en-GB" sz="1600" dirty="0" err="1">
                <a:solidFill>
                  <a:srgbClr val="303030"/>
                </a:solidFill>
                <a:latin typeface="Titillium Web"/>
              </a:rPr>
              <a:t>Univerza</a:t>
            </a:r>
            <a:r>
              <a:rPr lang="en-GB" sz="1600" dirty="0">
                <a:solidFill>
                  <a:srgbClr val="303030"/>
                </a:solidFill>
                <a:latin typeface="Titillium Web"/>
              </a:rPr>
              <a:t> v </a:t>
            </a:r>
            <a:r>
              <a:rPr lang="en-GB" sz="1600" dirty="0" err="1">
                <a:solidFill>
                  <a:srgbClr val="303030"/>
                </a:solidFill>
                <a:latin typeface="Titillium Web"/>
              </a:rPr>
              <a:t>Varšavi</a:t>
            </a:r>
            <a:r>
              <a:rPr lang="en-GB" sz="1600" dirty="0">
                <a:solidFill>
                  <a:srgbClr val="303030"/>
                </a:solidFill>
                <a:latin typeface="Titillium Web"/>
              </a:rPr>
              <a:t>, VTT, </a:t>
            </a:r>
            <a:r>
              <a:rPr lang="en-GB" sz="1600" dirty="0" err="1">
                <a:solidFill>
                  <a:srgbClr val="303030"/>
                </a:solidFill>
                <a:latin typeface="Titillium Web"/>
              </a:rPr>
              <a:t>Pepsico</a:t>
            </a:r>
            <a:r>
              <a:rPr lang="en-GB" sz="1600" dirty="0">
                <a:solidFill>
                  <a:srgbClr val="303030"/>
                </a:solidFill>
                <a:latin typeface="Titillium Web"/>
              </a:rPr>
              <a:t>.</a:t>
            </a:r>
          </a:p>
        </p:txBody>
      </p:sp>
      <p:sp>
        <p:nvSpPr>
          <p:cNvPr id="695" name="Google Shape;695;p22"/>
          <p:cNvSpPr/>
          <p:nvPr/>
        </p:nvSpPr>
        <p:spPr>
          <a:xfrm>
            <a:off x="971600" y="467581"/>
            <a:ext cx="5399160" cy="5606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GB" sz="2400" b="1" cap="all" spc="200" dirty="0">
                <a:solidFill>
                  <a:srgbClr val="0070C0"/>
                </a:solidFill>
                <a:latin typeface="+mj-lt"/>
                <a:sym typeface="Calibri"/>
              </a:rPr>
              <a:t>Government Executive Academy </a:t>
            </a:r>
            <a:endParaRPr lang="en-GB" sz="2400" b="1" cap="all" spc="200" dirty="0">
              <a:solidFill>
                <a:srgbClr val="0070C0"/>
              </a:solidFill>
              <a:latin typeface="+mj-lt"/>
            </a:endParaRPr>
          </a:p>
        </p:txBody>
      </p:sp>
      <p:pic>
        <p:nvPicPr>
          <p:cNvPr id="2" name="Obraz 1">
            <a:extLst>
              <a:ext uri="{FF2B5EF4-FFF2-40B4-BE49-F238E27FC236}">
                <a16:creationId xmlns:a16="http://schemas.microsoft.com/office/drawing/2014/main" id="{231F2722-4D10-4974-81BC-120359AEEBA2}"/>
              </a:ext>
            </a:extLst>
          </p:cNvPr>
          <p:cNvPicPr>
            <a:picLocks noChangeAspect="1"/>
          </p:cNvPicPr>
          <p:nvPr/>
        </p:nvPicPr>
        <p:blipFill>
          <a:blip r:embed="rId3"/>
          <a:stretch>
            <a:fillRect/>
          </a:stretch>
        </p:blipFill>
        <p:spPr>
          <a:xfrm>
            <a:off x="4313158" y="3429000"/>
            <a:ext cx="4795761" cy="2681095"/>
          </a:xfrm>
          <a:prstGeom prst="rect">
            <a:avLst/>
          </a:prstGeom>
        </p:spPr>
      </p:pic>
      <p:pic>
        <p:nvPicPr>
          <p:cNvPr id="6" name="Obraz 5">
            <a:extLst>
              <a:ext uri="{FF2B5EF4-FFF2-40B4-BE49-F238E27FC236}">
                <a16:creationId xmlns:a16="http://schemas.microsoft.com/office/drawing/2014/main" id="{55995E75-30D6-4301-A27F-94C84219CDBF}"/>
              </a:ext>
            </a:extLst>
          </p:cNvPr>
          <p:cNvPicPr>
            <a:picLocks noChangeAspect="1"/>
          </p:cNvPicPr>
          <p:nvPr/>
        </p:nvPicPr>
        <p:blipFill>
          <a:blip r:embed="rId4"/>
          <a:stretch>
            <a:fillRect/>
          </a:stretch>
        </p:blipFill>
        <p:spPr>
          <a:xfrm>
            <a:off x="143511" y="307644"/>
            <a:ext cx="699048" cy="69045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Slika 6">
            <a:extLst>
              <a:ext uri="{FF2B5EF4-FFF2-40B4-BE49-F238E27FC236}">
                <a16:creationId xmlns:a16="http://schemas.microsoft.com/office/drawing/2014/main" id="{C25FA290-2284-4C9C-8CC4-191C9E562B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147" y="5325327"/>
            <a:ext cx="2364040" cy="743233"/>
          </a:xfrm>
          <a:prstGeom prst="rect">
            <a:avLst/>
          </a:prstGeom>
        </p:spPr>
      </p:pic>
    </p:spTree>
    <p:extLst>
      <p:ext uri="{BB962C8B-B14F-4D97-AF65-F5344CB8AC3E}">
        <p14:creationId xmlns:p14="http://schemas.microsoft.com/office/powerpoint/2010/main" val="198060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2"/>
          <p:cNvSpPr txBox="1">
            <a:spLocks noGrp="1"/>
          </p:cNvSpPr>
          <p:nvPr>
            <p:ph type="body" idx="1"/>
          </p:nvPr>
        </p:nvSpPr>
        <p:spPr>
          <a:xfrm>
            <a:off x="2988927" y="2438135"/>
            <a:ext cx="4427801" cy="432048"/>
          </a:xfrm>
          <a:prstGeom prst="rect">
            <a:avLst/>
          </a:prstGeom>
          <a:noFill/>
          <a:ln>
            <a:noFill/>
          </a:ln>
        </p:spPr>
        <p:txBody>
          <a:bodyPr spcFirstLastPara="1" wrap="square" lIns="91425" tIns="45700" rIns="91425" bIns="45700" anchor="t" anchorCtr="0">
            <a:noAutofit/>
          </a:bodyPr>
          <a:lstStyle/>
          <a:p>
            <a:pPr marL="228600" indent="0" defTabSz="457200">
              <a:spcBef>
                <a:spcPts val="0"/>
              </a:spcBef>
              <a:buClr>
                <a:srgbClr val="000000"/>
              </a:buClr>
            </a:pPr>
            <a:r>
              <a:rPr lang="pl-PL" sz="2800" b="1" cap="all" spc="200" dirty="0">
                <a:solidFill>
                  <a:srgbClr val="0070C0"/>
                </a:solidFill>
                <a:latin typeface="+mj-lt"/>
                <a:ea typeface="+mn-ea"/>
                <a:cs typeface="+mn-cs"/>
              </a:rPr>
              <a:t>PUBLIC ENGAGEMENT</a:t>
            </a:r>
            <a:endParaRPr lang="en-GB" sz="2800" b="1" cap="all" spc="200" dirty="0">
              <a:solidFill>
                <a:srgbClr val="0070C0"/>
              </a:solidFill>
              <a:latin typeface="+mj-lt"/>
              <a:ea typeface="+mn-ea"/>
              <a:cs typeface="+mn-cs"/>
            </a:endParaRPr>
          </a:p>
        </p:txBody>
      </p:sp>
      <p:sp>
        <p:nvSpPr>
          <p:cNvPr id="523" name="Google Shape;523;p12"/>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l-PL"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10E894C7-290D-41A4-9FCB-6BBBBC073A31}"/>
              </a:ext>
            </a:extLst>
          </p:cNvPr>
          <p:cNvSpPr/>
          <p:nvPr/>
        </p:nvSpPr>
        <p:spPr>
          <a:xfrm>
            <a:off x="2988927" y="3153880"/>
            <a:ext cx="4427801" cy="496996"/>
          </a:xfrm>
          <a:prstGeom prst="rect">
            <a:avLst/>
          </a:prstGeom>
        </p:spPr>
        <p:txBody>
          <a:bodyPr wrap="square">
            <a:spAutoFit/>
          </a:bodyPr>
          <a:lstStyle/>
          <a:p>
            <a:pPr marL="228600">
              <a:lnSpc>
                <a:spcPct val="150000"/>
              </a:lnSpc>
              <a:spcBef>
                <a:spcPts val="600"/>
              </a:spcBef>
              <a:buClr>
                <a:srgbClr val="6BB745"/>
              </a:buClr>
              <a:buSzPts val="3000"/>
            </a:pPr>
            <a:r>
              <a:rPr lang="en-GB" sz="2000" b="1">
                <a:solidFill>
                  <a:schemeClr val="tx1"/>
                </a:solidFill>
              </a:rPr>
              <a:t>Consumer</a:t>
            </a:r>
            <a:r>
              <a:rPr lang="es-ES" sz="2000" b="1">
                <a:solidFill>
                  <a:schemeClr val="tx1"/>
                </a:solidFill>
              </a:rPr>
              <a:t> </a:t>
            </a:r>
            <a:r>
              <a:rPr lang="en-GB" sz="2000" b="1">
                <a:solidFill>
                  <a:schemeClr val="tx1"/>
                </a:solidFill>
              </a:rPr>
              <a:t>engagement</a:t>
            </a:r>
            <a:r>
              <a:rPr lang="es-ES" sz="2000" b="1">
                <a:solidFill>
                  <a:schemeClr val="tx1"/>
                </a:solidFill>
              </a:rPr>
              <a:t> </a:t>
            </a:r>
            <a:r>
              <a:rPr lang="en-GB" sz="2000" b="1">
                <a:solidFill>
                  <a:schemeClr val="tx1"/>
                </a:solidFill>
              </a:rPr>
              <a:t>labs</a:t>
            </a:r>
          </a:p>
        </p:txBody>
      </p:sp>
      <p:pic>
        <p:nvPicPr>
          <p:cNvPr id="3" name="Obraz 2">
            <a:extLst>
              <a:ext uri="{FF2B5EF4-FFF2-40B4-BE49-F238E27FC236}">
                <a16:creationId xmlns:a16="http://schemas.microsoft.com/office/drawing/2014/main" id="{041FA7D7-0A8D-4F4C-A311-CD6F3D994103}"/>
              </a:ext>
            </a:extLst>
          </p:cNvPr>
          <p:cNvPicPr>
            <a:picLocks noChangeAspect="1"/>
          </p:cNvPicPr>
          <p:nvPr/>
        </p:nvPicPr>
        <p:blipFill>
          <a:blip r:embed="rId3"/>
          <a:stretch>
            <a:fillRect/>
          </a:stretch>
        </p:blipFill>
        <p:spPr>
          <a:xfrm>
            <a:off x="696434" y="1819495"/>
            <a:ext cx="2094573" cy="209875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93649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A6A40-513C-4A2B-90FE-A9FB477E0760}"/>
              </a:ext>
            </a:extLst>
          </p:cNvPr>
          <p:cNvSpPr>
            <a:spLocks noGrp="1"/>
          </p:cNvSpPr>
          <p:nvPr>
            <p:ph type="body" idx="1"/>
          </p:nvPr>
        </p:nvSpPr>
        <p:spPr>
          <a:xfrm>
            <a:off x="1259632" y="427962"/>
            <a:ext cx="5057068" cy="432048"/>
          </a:xfrm>
        </p:spPr>
        <p:txBody>
          <a:bodyPr>
            <a:noAutofit/>
          </a:bodyPr>
          <a:lstStyle/>
          <a:p>
            <a:pPr algn="ctr"/>
            <a:r>
              <a:rPr lang="en-GB" sz="2400" cap="all" spc="200" dirty="0">
                <a:solidFill>
                  <a:srgbClr val="0070C0"/>
                </a:solidFill>
                <a:latin typeface="+mj-lt"/>
                <a:ea typeface="+mn-ea"/>
                <a:cs typeface="+mn-cs"/>
              </a:rPr>
              <a:t>Consumer engagement labs</a:t>
            </a:r>
          </a:p>
        </p:txBody>
      </p:sp>
      <p:sp>
        <p:nvSpPr>
          <p:cNvPr id="5" name="Text Placeholder 4">
            <a:extLst>
              <a:ext uri="{FF2B5EF4-FFF2-40B4-BE49-F238E27FC236}">
                <a16:creationId xmlns:a16="http://schemas.microsoft.com/office/drawing/2014/main" id="{C82FAAB4-E711-466F-AA1D-C1DE83A5F45C}"/>
              </a:ext>
            </a:extLst>
          </p:cNvPr>
          <p:cNvSpPr>
            <a:spLocks noGrp="1"/>
          </p:cNvSpPr>
          <p:nvPr>
            <p:ph type="body" idx="4"/>
          </p:nvPr>
        </p:nvSpPr>
        <p:spPr>
          <a:xfrm>
            <a:off x="323528" y="1772816"/>
            <a:ext cx="5544614" cy="4094514"/>
          </a:xfrm>
        </p:spPr>
        <p:txBody>
          <a:bodyPr>
            <a:normAutofit fontScale="85000" lnSpcReduction="20000"/>
          </a:bodyPr>
          <a:lstStyle/>
          <a:p>
            <a:pPr marL="101600" indent="0" algn="just">
              <a:buNone/>
            </a:pPr>
            <a:endParaRPr lang="en-US" sz="1600" b="1" u="sng" dirty="0">
              <a:solidFill>
                <a:srgbClr val="00B050"/>
              </a:solidFill>
              <a:latin typeface="Arial" panose="020B0604020202020204" pitchFamily="34" charset="0"/>
              <a:cs typeface="Arial" panose="020B0604020202020204" pitchFamily="34" charset="0"/>
            </a:endParaRPr>
          </a:p>
          <a:p>
            <a:r>
              <a:rPr lang="sl-SI" b="1" dirty="0"/>
              <a:t>Razvoj novih živilskih proizvodov z aktivnim vključevanjem potrošnikov.</a:t>
            </a:r>
          </a:p>
          <a:p>
            <a:endParaRPr lang="sl-SI" dirty="0"/>
          </a:p>
          <a:p>
            <a:r>
              <a:rPr lang="sl-SI" dirty="0"/>
              <a:t>Potrošnik je soustvarjalec novih živilskih proizvodov (načrtovana je vključitev okrog 15 potrošnikov). </a:t>
            </a:r>
          </a:p>
          <a:p>
            <a:endParaRPr lang="sl-SI" b="1" dirty="0"/>
          </a:p>
          <a:p>
            <a:r>
              <a:rPr lang="sl-SI" b="1" dirty="0"/>
              <a:t>Ciljna skupina potrošnikov, ki bodo sodelovali pri projektu so starejši (65+).</a:t>
            </a:r>
          </a:p>
          <a:p>
            <a:endParaRPr lang="sl-SI" b="1" dirty="0"/>
          </a:p>
          <a:p>
            <a:r>
              <a:rPr lang="sl-SI" dirty="0"/>
              <a:t>Na projekt se lahko prijavi konzorcij, ki ga sestavlja </a:t>
            </a:r>
            <a:br>
              <a:rPr lang="sl-SI" dirty="0"/>
            </a:br>
            <a:r>
              <a:rPr lang="sl-SI" b="1" dirty="0"/>
              <a:t>znanstvena organizacija</a:t>
            </a:r>
            <a:r>
              <a:rPr lang="sl-SI" dirty="0"/>
              <a:t> (univerza ali raziskovalni inštitut) in </a:t>
            </a:r>
            <a:r>
              <a:rPr lang="sl-SI" b="1" dirty="0"/>
              <a:t>podjetje</a:t>
            </a:r>
            <a:r>
              <a:rPr lang="sl-SI" dirty="0"/>
              <a:t> (proizvajalec ali trgovec).</a:t>
            </a:r>
            <a:br>
              <a:rPr lang="sl-SI" dirty="0"/>
            </a:br>
            <a:endParaRPr lang="pl-PL" sz="1600" dirty="0">
              <a:latin typeface="Arial" panose="020B0604020202020204" pitchFamily="34" charset="0"/>
              <a:cs typeface="Arial" panose="020B0604020202020204" pitchFamily="34" charset="0"/>
            </a:endParaRPr>
          </a:p>
          <a:p>
            <a:pPr marL="101600" indent="0" algn="just">
              <a:buNone/>
            </a:pPr>
            <a:endParaRPr lang="es-ES" sz="1600" dirty="0">
              <a:hlinkClick r:id="rId3">
                <a:extLst>
                  <a:ext uri="{A12FA001-AC4F-418D-AE19-62706E023703}">
                    <ahyp:hlinkClr xmlns:ahyp="http://schemas.microsoft.com/office/drawing/2018/hyperlinkcolor" val="tx"/>
                  </a:ext>
                </a:extLst>
              </a:hlinkClick>
            </a:endParaRPr>
          </a:p>
          <a:p>
            <a:pPr marL="101600" indent="0">
              <a:buNone/>
            </a:pPr>
            <a:endParaRPr lang="en-US" sz="1600" b="1" u="sng" dirty="0">
              <a:solidFill>
                <a:srgbClr val="00B050"/>
              </a:solidFill>
              <a:latin typeface="Arial" panose="020B0604020202020204" pitchFamily="34" charset="0"/>
              <a:cs typeface="Arial" panose="020B0604020202020204" pitchFamily="34" charset="0"/>
            </a:endParaRPr>
          </a:p>
          <a:p>
            <a:pPr marL="101600" indent="0">
              <a:buNone/>
            </a:pPr>
            <a:endParaRPr lang="es-ES" sz="1600" b="1" u="sng" dirty="0">
              <a:solidFill>
                <a:srgbClr val="00B050"/>
              </a:solidFill>
              <a:latin typeface="Arial" panose="020B0604020202020204" pitchFamily="34" charset="0"/>
              <a:cs typeface="Arial" panose="020B0604020202020204" pitchFamily="34" charset="0"/>
            </a:endParaRPr>
          </a:p>
        </p:txBody>
      </p:sp>
      <p:pic>
        <p:nvPicPr>
          <p:cNvPr id="8" name="Picture 7">
            <a:hlinkClick r:id="rId3"/>
            <a:extLst>
              <a:ext uri="{FF2B5EF4-FFF2-40B4-BE49-F238E27FC236}">
                <a16:creationId xmlns:a16="http://schemas.microsoft.com/office/drawing/2014/main" id="{B93C2FDD-84D8-48C5-85EC-4991E87D6E8B}"/>
              </a:ext>
            </a:extLst>
          </p:cNvPr>
          <p:cNvPicPr>
            <a:picLocks noChangeAspect="1"/>
          </p:cNvPicPr>
          <p:nvPr/>
        </p:nvPicPr>
        <p:blipFill>
          <a:blip r:embed="rId4">
            <a:alphaModFix amt="89000"/>
            <a:duotone>
              <a:schemeClr val="bg2">
                <a:shade val="45000"/>
                <a:satMod val="135000"/>
              </a:schemeClr>
              <a:prstClr val="white"/>
            </a:duotone>
          </a:blip>
          <a:stretch>
            <a:fillRect/>
          </a:stretch>
        </p:blipFill>
        <p:spPr>
          <a:xfrm>
            <a:off x="5945196" y="2060848"/>
            <a:ext cx="2792071" cy="2280525"/>
          </a:xfrm>
          <a:prstGeom prst="rect">
            <a:avLst/>
          </a:prstGeom>
          <a:solidFill>
            <a:schemeClr val="bg1"/>
          </a:solidFill>
          <a:ln>
            <a:solidFill>
              <a:schemeClr val="bg1"/>
            </a:solidFill>
          </a:ln>
        </p:spPr>
      </p:pic>
      <p:pic>
        <p:nvPicPr>
          <p:cNvPr id="2" name="Obraz 2" descr="Obraz zawierający rysunek&#10;&#10;Opis wygenerowany przy bardzo wysokim poziomie pewności">
            <a:extLst>
              <a:ext uri="{FF2B5EF4-FFF2-40B4-BE49-F238E27FC236}">
                <a16:creationId xmlns:a16="http://schemas.microsoft.com/office/drawing/2014/main" id="{2CB1E82D-EA39-4474-B7BF-30191115E98C}"/>
              </a:ext>
            </a:extLst>
          </p:cNvPr>
          <p:cNvPicPr>
            <a:picLocks noChangeAspect="1"/>
          </p:cNvPicPr>
          <p:nvPr/>
        </p:nvPicPr>
        <p:blipFill>
          <a:blip r:embed="rId5"/>
          <a:stretch>
            <a:fillRect/>
          </a:stretch>
        </p:blipFill>
        <p:spPr>
          <a:xfrm>
            <a:off x="5994067" y="4725144"/>
            <a:ext cx="2743200" cy="1021506"/>
          </a:xfrm>
          <a:prstGeom prst="rect">
            <a:avLst/>
          </a:prstGeom>
        </p:spPr>
      </p:pic>
      <p:pic>
        <p:nvPicPr>
          <p:cNvPr id="9" name="Obraz 8">
            <a:extLst>
              <a:ext uri="{FF2B5EF4-FFF2-40B4-BE49-F238E27FC236}">
                <a16:creationId xmlns:a16="http://schemas.microsoft.com/office/drawing/2014/main" id="{41C4CAE1-3906-42D0-97DB-431EEFBD99F0}"/>
              </a:ext>
            </a:extLst>
          </p:cNvPr>
          <p:cNvPicPr>
            <a:picLocks noChangeAspect="1"/>
          </p:cNvPicPr>
          <p:nvPr/>
        </p:nvPicPr>
        <p:blipFill>
          <a:blip r:embed="rId6"/>
          <a:stretch>
            <a:fillRect/>
          </a:stretch>
        </p:blipFill>
        <p:spPr>
          <a:xfrm>
            <a:off x="681088" y="266774"/>
            <a:ext cx="752921" cy="75442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90870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516835"/>
            <a:ext cx="2313633" cy="5772840"/>
          </a:xfrm>
        </p:spPr>
        <p:txBody>
          <a:bodyPr anchor="ctr">
            <a:normAutofit/>
          </a:bodyPr>
          <a:lstStyle/>
          <a:p>
            <a:r>
              <a:rPr lang="sl-SI" sz="3100" dirty="0">
                <a:solidFill>
                  <a:srgbClr val="FFFFFF"/>
                </a:solidFill>
              </a:rPr>
              <a:t>Kaj je EIT?</a:t>
            </a:r>
          </a:p>
        </p:txBody>
      </p:sp>
      <p:sp>
        <p:nvSpPr>
          <p:cNvPr id="23" name="Rectangle 2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Označba mesta vsebine 2">
            <a:extLst>
              <a:ext uri="{FF2B5EF4-FFF2-40B4-BE49-F238E27FC236}">
                <a16:creationId xmlns:a16="http://schemas.microsoft.com/office/drawing/2014/main" id="{9ABFAB6E-04FA-48A0-8B58-BF8C6844649C}"/>
              </a:ext>
            </a:extLst>
          </p:cNvPr>
          <p:cNvGraphicFramePr>
            <a:graphicFrameLocks noGrp="1"/>
          </p:cNvGraphicFramePr>
          <p:nvPr>
            <p:ph idx="1"/>
            <p:extLst>
              <p:ext uri="{D42A27DB-BD31-4B8C-83A1-F6EECF244321}">
                <p14:modId xmlns:p14="http://schemas.microsoft.com/office/powerpoint/2010/main" val="4019716428"/>
              </p:ext>
            </p:extLst>
          </p:nvPr>
        </p:nvGraphicFramePr>
        <p:xfrm>
          <a:off x="3556397" y="1196751"/>
          <a:ext cx="5288077" cy="4633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Slika 6">
            <a:extLst>
              <a:ext uri="{FF2B5EF4-FFF2-40B4-BE49-F238E27FC236}">
                <a16:creationId xmlns:a16="http://schemas.microsoft.com/office/drawing/2014/main" id="{FECCEDC4-A340-409A-806D-18E5C03BBD47}"/>
              </a:ext>
            </a:extLst>
          </p:cNvPr>
          <p:cNvPicPr>
            <a:picLocks noChangeAspect="1"/>
          </p:cNvPicPr>
          <p:nvPr/>
        </p:nvPicPr>
        <p:blipFill rotWithShape="1">
          <a:blip r:embed="rId7"/>
          <a:srcRect t="14684"/>
          <a:stretch/>
        </p:blipFill>
        <p:spPr>
          <a:xfrm>
            <a:off x="8028383" y="6146392"/>
            <a:ext cx="1104607" cy="711608"/>
          </a:xfrm>
          <a:prstGeom prst="rect">
            <a:avLst/>
          </a:prstGeom>
        </p:spPr>
      </p:pic>
      <p:pic>
        <p:nvPicPr>
          <p:cNvPr id="8" name="Slika 7">
            <a:extLst>
              <a:ext uri="{FF2B5EF4-FFF2-40B4-BE49-F238E27FC236}">
                <a16:creationId xmlns:a16="http://schemas.microsoft.com/office/drawing/2014/main" id="{1670A25A-EBC5-4F78-AD1D-16DFB3DB2F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spTree>
    <p:extLst>
      <p:ext uri="{BB962C8B-B14F-4D97-AF65-F5344CB8AC3E}">
        <p14:creationId xmlns:p14="http://schemas.microsoft.com/office/powerpoint/2010/main" val="643898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2"/>
          <p:cNvSpPr txBox="1">
            <a:spLocks noGrp="1"/>
          </p:cNvSpPr>
          <p:nvPr>
            <p:ph type="body" idx="1"/>
          </p:nvPr>
        </p:nvSpPr>
        <p:spPr>
          <a:xfrm>
            <a:off x="2988927" y="2438135"/>
            <a:ext cx="8926347" cy="432048"/>
          </a:xfrm>
          <a:prstGeom prst="rect">
            <a:avLst/>
          </a:prstGeom>
          <a:noFill/>
          <a:ln>
            <a:noFill/>
          </a:ln>
        </p:spPr>
        <p:txBody>
          <a:bodyPr spcFirstLastPara="1" wrap="square" lIns="91425" tIns="45700" rIns="91425" bIns="45700" anchor="t" anchorCtr="0">
            <a:noAutofit/>
          </a:bodyPr>
          <a:lstStyle/>
          <a:p>
            <a:r>
              <a:rPr lang="pl-PL" sz="2800" b="1" cap="all" spc="200" dirty="0">
                <a:solidFill>
                  <a:srgbClr val="0070C0"/>
                </a:solidFill>
                <a:latin typeface="+mj-lt"/>
                <a:ea typeface="+mn-ea"/>
                <a:cs typeface="+mn-cs"/>
              </a:rPr>
              <a:t>BUSINESS CREATION</a:t>
            </a:r>
            <a:endParaRPr lang="en-GB" sz="2800" b="1" cap="all" spc="200" dirty="0">
              <a:solidFill>
                <a:srgbClr val="0070C0"/>
              </a:solidFill>
              <a:latin typeface="+mj-lt"/>
              <a:ea typeface="+mn-ea"/>
              <a:cs typeface="+mn-cs"/>
            </a:endParaRPr>
          </a:p>
        </p:txBody>
      </p:sp>
      <p:sp>
        <p:nvSpPr>
          <p:cNvPr id="523" name="Google Shape;523;p12"/>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l-PL"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 name="Rectángulo 1">
            <a:extLst>
              <a:ext uri="{FF2B5EF4-FFF2-40B4-BE49-F238E27FC236}">
                <a16:creationId xmlns:a16="http://schemas.microsoft.com/office/drawing/2014/main" id="{10E894C7-290D-41A4-9FCB-6BBBBC073A31}"/>
              </a:ext>
            </a:extLst>
          </p:cNvPr>
          <p:cNvSpPr/>
          <p:nvPr/>
        </p:nvSpPr>
        <p:spPr>
          <a:xfrm>
            <a:off x="2988927" y="3153880"/>
            <a:ext cx="4427801" cy="496996"/>
          </a:xfrm>
          <a:prstGeom prst="rect">
            <a:avLst/>
          </a:prstGeom>
        </p:spPr>
        <p:txBody>
          <a:bodyPr wrap="square" anchor="t">
            <a:spAutoFit/>
          </a:bodyPr>
          <a:lstStyle/>
          <a:p>
            <a:pPr marL="228600">
              <a:lnSpc>
                <a:spcPct val="150000"/>
              </a:lnSpc>
              <a:spcBef>
                <a:spcPts val="600"/>
              </a:spcBef>
              <a:buClr>
                <a:srgbClr val="6BB745"/>
              </a:buClr>
              <a:buSzPts val="3000"/>
            </a:pPr>
            <a:r>
              <a:rPr lang="en-GB" sz="2000" b="1">
                <a:solidFill>
                  <a:schemeClr val="tx1"/>
                </a:solidFill>
              </a:rPr>
              <a:t>Support </a:t>
            </a:r>
            <a:r>
              <a:rPr lang="en-GB" sz="2000" b="1" err="1">
                <a:solidFill>
                  <a:schemeClr val="tx1"/>
                </a:solidFill>
              </a:rPr>
              <a:t>agrifood</a:t>
            </a:r>
            <a:r>
              <a:rPr lang="en-GB" sz="2000" b="1">
                <a:solidFill>
                  <a:schemeClr val="tx1"/>
                </a:solidFill>
              </a:rPr>
              <a:t> innovators </a:t>
            </a:r>
            <a:endParaRPr lang="en-US" err="1">
              <a:solidFill>
                <a:schemeClr val="tx1"/>
              </a:solidFill>
            </a:endParaRPr>
          </a:p>
        </p:txBody>
      </p:sp>
      <p:pic>
        <p:nvPicPr>
          <p:cNvPr id="3" name="Obraz 2" descr="A picture containing table, sitting, food, laptop&#10;&#10;Description generated with very high confidence">
            <a:extLst>
              <a:ext uri="{FF2B5EF4-FFF2-40B4-BE49-F238E27FC236}">
                <a16:creationId xmlns:a16="http://schemas.microsoft.com/office/drawing/2014/main" id="{041FA7D7-0A8D-4F4C-A311-CD6F3D994103}"/>
              </a:ext>
            </a:extLst>
          </p:cNvPr>
          <p:cNvPicPr>
            <a:picLocks noChangeAspect="1"/>
          </p:cNvPicPr>
          <p:nvPr/>
        </p:nvPicPr>
        <p:blipFill>
          <a:blip r:embed="rId3"/>
          <a:stretch>
            <a:fillRect/>
          </a:stretch>
        </p:blipFill>
        <p:spPr>
          <a:xfrm>
            <a:off x="696434" y="1783132"/>
            <a:ext cx="2094573" cy="199821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6143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586;p16">
            <a:extLst>
              <a:ext uri="{FF2B5EF4-FFF2-40B4-BE49-F238E27FC236}">
                <a16:creationId xmlns:a16="http://schemas.microsoft.com/office/drawing/2014/main" id="{3219A1ED-45B7-44BB-8D4D-D35C164E1DD7}"/>
              </a:ext>
            </a:extLst>
          </p:cNvPr>
          <p:cNvSpPr txBox="1">
            <a:spLocks/>
          </p:cNvSpPr>
          <p:nvPr/>
        </p:nvSpPr>
        <p:spPr>
          <a:xfrm>
            <a:off x="449814" y="237804"/>
            <a:ext cx="7056783" cy="432048"/>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00000"/>
              </a:lnSpc>
              <a:spcBef>
                <a:spcPts val="0"/>
              </a:spcBef>
              <a:spcAft>
                <a:spcPts val="0"/>
              </a:spcAft>
              <a:buClr>
                <a:schemeClr val="lt2"/>
              </a:buClr>
              <a:buSzPts val="2600"/>
            </a:pPr>
            <a:r>
              <a:rPr lang="sl-SI" sz="3200" b="1" dirty="0">
                <a:solidFill>
                  <a:srgbClr val="0070C0"/>
                </a:solidFill>
              </a:rPr>
              <a:t>PRILOŽNOSTI </a:t>
            </a:r>
            <a:r>
              <a:rPr lang="sl-SI" sz="3200" b="1" cap="none" dirty="0">
                <a:solidFill>
                  <a:srgbClr val="0070C0"/>
                </a:solidFill>
              </a:rPr>
              <a:t>za start-upe</a:t>
            </a:r>
            <a:r>
              <a:rPr lang="sl-SI" sz="3200" b="1" dirty="0">
                <a:solidFill>
                  <a:srgbClr val="0070C0"/>
                </a:solidFill>
              </a:rPr>
              <a:t>…</a:t>
            </a:r>
            <a:endParaRPr lang="sl-SI" sz="3200" b="1" dirty="0">
              <a:solidFill>
                <a:srgbClr val="0070C0"/>
              </a:solidFill>
              <a:sym typeface="Calibri"/>
            </a:endParaRPr>
          </a:p>
        </p:txBody>
      </p:sp>
      <p:pic>
        <p:nvPicPr>
          <p:cNvPr id="3" name="Slika 2">
            <a:extLst>
              <a:ext uri="{FF2B5EF4-FFF2-40B4-BE49-F238E27FC236}">
                <a16:creationId xmlns:a16="http://schemas.microsoft.com/office/drawing/2014/main" id="{C3CEBD98-945D-4765-BE49-9E7DD038344F}"/>
              </a:ext>
            </a:extLst>
          </p:cNvPr>
          <p:cNvPicPr>
            <a:picLocks noChangeAspect="1"/>
          </p:cNvPicPr>
          <p:nvPr/>
        </p:nvPicPr>
        <p:blipFill>
          <a:blip r:embed="rId3"/>
          <a:stretch>
            <a:fillRect/>
          </a:stretch>
        </p:blipFill>
        <p:spPr>
          <a:xfrm>
            <a:off x="249480" y="1124744"/>
            <a:ext cx="8645039" cy="4834855"/>
          </a:xfrm>
          <a:prstGeom prst="rect">
            <a:avLst/>
          </a:prstGeom>
        </p:spPr>
      </p:pic>
      <p:sp>
        <p:nvSpPr>
          <p:cNvPr id="4" name="Pravokotnik: zaokroženi vogali 3">
            <a:extLst>
              <a:ext uri="{FF2B5EF4-FFF2-40B4-BE49-F238E27FC236}">
                <a16:creationId xmlns:a16="http://schemas.microsoft.com/office/drawing/2014/main" id="{9203DFFA-EABC-4F73-89FC-1D000BA0F16E}"/>
              </a:ext>
            </a:extLst>
          </p:cNvPr>
          <p:cNvSpPr/>
          <p:nvPr/>
        </p:nvSpPr>
        <p:spPr>
          <a:xfrm>
            <a:off x="1187624" y="4221087"/>
            <a:ext cx="2448272" cy="432049"/>
          </a:xfrm>
          <a:prstGeom prst="roundRect">
            <a:avLst/>
          </a:prstGeom>
          <a:noFill/>
          <a:ln w="762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44835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3284984"/>
            <a:ext cx="2522061" cy="2967120"/>
          </a:xfrm>
        </p:spPr>
        <p:txBody>
          <a:bodyPr anchor="ctr">
            <a:normAutofit/>
          </a:bodyPr>
          <a:lstStyle/>
          <a:p>
            <a:r>
              <a:rPr lang="sl-SI" sz="3100" dirty="0">
                <a:solidFill>
                  <a:srgbClr val="FFFFFF"/>
                </a:solidFill>
              </a:rPr>
              <a:t>EIT FOOD INNOVATION PRIZES 2020</a:t>
            </a:r>
            <a:br>
              <a:rPr lang="sl-SI" sz="3100" dirty="0">
                <a:solidFill>
                  <a:srgbClr val="FFFFFF"/>
                </a:solidFill>
              </a:rPr>
            </a:br>
            <a:r>
              <a:rPr lang="sl-SI" sz="3100" dirty="0">
                <a:solidFill>
                  <a:srgbClr val="FFFFFF"/>
                </a:solidFill>
              </a:rPr>
              <a:t>(Demo </a:t>
            </a:r>
            <a:r>
              <a:rPr lang="sl-SI" sz="3100" dirty="0" err="1">
                <a:solidFill>
                  <a:srgbClr val="FFFFFF"/>
                </a:solidFill>
              </a:rPr>
              <a:t>Day</a:t>
            </a:r>
            <a:r>
              <a:rPr lang="sl-SI" sz="3100" dirty="0">
                <a:solidFill>
                  <a:srgbClr val="FFFFFF"/>
                </a:solidFill>
              </a:rPr>
              <a:t>)</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ravokotnik 2">
            <a:extLst>
              <a:ext uri="{FF2B5EF4-FFF2-40B4-BE49-F238E27FC236}">
                <a16:creationId xmlns:a16="http://schemas.microsoft.com/office/drawing/2014/main" id="{BF575D5B-8A2C-4DFF-9CD7-AAF7BDF4A9A0}"/>
              </a:ext>
            </a:extLst>
          </p:cNvPr>
          <p:cNvSpPr/>
          <p:nvPr/>
        </p:nvSpPr>
        <p:spPr>
          <a:xfrm>
            <a:off x="3196528" y="2595062"/>
            <a:ext cx="4572000" cy="1477328"/>
          </a:xfrm>
          <a:prstGeom prst="rect">
            <a:avLst/>
          </a:prstGeom>
        </p:spPr>
        <p:txBody>
          <a:bodyPr>
            <a:spAutoFit/>
          </a:bodyPr>
          <a:lstStyle/>
          <a:p>
            <a:pPr marL="285750" indent="-285750">
              <a:buFont typeface="Arial" panose="020B0604020202020204" pitchFamily="34" charset="0"/>
              <a:buChar char="•"/>
            </a:pPr>
            <a:r>
              <a:rPr lang="sl-SI" b="1" dirty="0">
                <a:solidFill>
                  <a:schemeClr val="accent2">
                    <a:lumMod val="75000"/>
                  </a:schemeClr>
                </a:solidFill>
              </a:rPr>
              <a:t>6</a:t>
            </a:r>
            <a:r>
              <a:rPr lang="sl-SI" b="1" dirty="0"/>
              <a:t> </a:t>
            </a:r>
            <a:r>
              <a:rPr lang="sl-SI" dirty="0"/>
              <a:t>sodelujočih ekip</a:t>
            </a:r>
          </a:p>
          <a:p>
            <a:pPr marL="285750" indent="-285750">
              <a:buFont typeface="Arial" panose="020B0604020202020204" pitchFamily="34" charset="0"/>
              <a:buChar char="•"/>
            </a:pPr>
            <a:r>
              <a:rPr lang="sl-SI" dirty="0"/>
              <a:t>Zmagovalec: </a:t>
            </a:r>
            <a:r>
              <a:rPr lang="sl-SI" b="1" dirty="0" err="1">
                <a:solidFill>
                  <a:schemeClr val="accent2">
                    <a:lumMod val="75000"/>
                  </a:schemeClr>
                </a:solidFill>
              </a:rPr>
              <a:t>Heijus</a:t>
            </a:r>
            <a:r>
              <a:rPr lang="sl-SI" b="1" dirty="0">
                <a:solidFill>
                  <a:schemeClr val="accent2">
                    <a:lumMod val="75000"/>
                  </a:schemeClr>
                </a:solidFill>
              </a:rPr>
              <a:t> </a:t>
            </a:r>
          </a:p>
          <a:p>
            <a:pPr marL="285750" indent="-285750">
              <a:buFont typeface="Arial" panose="020B0604020202020204" pitchFamily="34" charset="0"/>
              <a:buChar char="•"/>
            </a:pPr>
            <a:r>
              <a:rPr lang="sl-SI" dirty="0"/>
              <a:t>HEIJUS je 100 % nefiltriran jabolčni sok z dodanimi zelišči (limonska trava, poprova meta, </a:t>
            </a:r>
            <a:r>
              <a:rPr lang="sl-SI" dirty="0" err="1"/>
              <a:t>matcha</a:t>
            </a:r>
            <a:r>
              <a:rPr lang="sl-SI" dirty="0"/>
              <a:t> ipd.).</a:t>
            </a:r>
          </a:p>
        </p:txBody>
      </p:sp>
      <p:sp>
        <p:nvSpPr>
          <p:cNvPr id="4" name="PoljeZBesedilom 3">
            <a:extLst>
              <a:ext uri="{FF2B5EF4-FFF2-40B4-BE49-F238E27FC236}">
                <a16:creationId xmlns:a16="http://schemas.microsoft.com/office/drawing/2014/main" id="{595602FA-4E1D-4AF0-802B-DEB40F13DCA1}"/>
              </a:ext>
            </a:extLst>
          </p:cNvPr>
          <p:cNvSpPr txBox="1"/>
          <p:nvPr/>
        </p:nvSpPr>
        <p:spPr>
          <a:xfrm>
            <a:off x="3137087" y="6232903"/>
            <a:ext cx="2650854" cy="523220"/>
          </a:xfrm>
          <a:prstGeom prst="rect">
            <a:avLst/>
          </a:prstGeom>
          <a:noFill/>
        </p:spPr>
        <p:txBody>
          <a:bodyPr wrap="none" rtlCol="0">
            <a:spAutoFit/>
          </a:bodyPr>
          <a:lstStyle/>
          <a:p>
            <a:r>
              <a:rPr lang="sl-SI" sz="1400" dirty="0"/>
              <a:t>Povezava do dogodka:</a:t>
            </a:r>
          </a:p>
          <a:p>
            <a:r>
              <a:rPr lang="sl-SI" sz="1400" u="sng" dirty="0" err="1">
                <a:hlinkClick r:id="rId2"/>
              </a:rPr>
              <a:t>Innovation</a:t>
            </a:r>
            <a:r>
              <a:rPr lang="sl-SI" sz="1400" u="sng" dirty="0">
                <a:hlinkClick r:id="rId2"/>
              </a:rPr>
              <a:t> </a:t>
            </a:r>
            <a:r>
              <a:rPr lang="sl-SI" sz="1400" u="sng" dirty="0" err="1">
                <a:hlinkClick r:id="rId2"/>
              </a:rPr>
              <a:t>Prizes</a:t>
            </a:r>
            <a:r>
              <a:rPr lang="sl-SI" sz="1400" u="sng" dirty="0">
                <a:hlinkClick r:id="rId2"/>
              </a:rPr>
              <a:t> - SLOVENIA </a:t>
            </a:r>
            <a:r>
              <a:rPr lang="sl-SI" sz="1400" u="sng" dirty="0" err="1">
                <a:hlinkClick r:id="rId2"/>
              </a:rPr>
              <a:t>final</a:t>
            </a:r>
            <a:endParaRPr lang="sl-SI" sz="1400" u="sng" dirty="0">
              <a:hlinkClick r:id="rId2"/>
            </a:endParaRPr>
          </a:p>
        </p:txBody>
      </p:sp>
      <p:pic>
        <p:nvPicPr>
          <p:cNvPr id="13" name="Slika 12">
            <a:extLst>
              <a:ext uri="{FF2B5EF4-FFF2-40B4-BE49-F238E27FC236}">
                <a16:creationId xmlns:a16="http://schemas.microsoft.com/office/drawing/2014/main" id="{44E2D71F-FA2C-42D9-A61A-DBE9C40C7F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pic>
        <p:nvPicPr>
          <p:cNvPr id="14" name="Slika 13" descr="Slika, ki vsebuje besede zunanje, oseba, cesta, ženska&#10;&#10;Opis je samodejno ustvarjen">
            <a:extLst>
              <a:ext uri="{FF2B5EF4-FFF2-40B4-BE49-F238E27FC236}">
                <a16:creationId xmlns:a16="http://schemas.microsoft.com/office/drawing/2014/main" id="{E2A4D642-83B0-4A9E-869F-CEDD753018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1058" y="4041728"/>
            <a:ext cx="1899082" cy="2532109"/>
          </a:xfrm>
          <a:prstGeom prst="rect">
            <a:avLst/>
          </a:prstGeom>
        </p:spPr>
      </p:pic>
      <p:pic>
        <p:nvPicPr>
          <p:cNvPr id="16" name="Slika 15" descr="Slika, ki vsebuje besede steklenica, miza, hrana, kozarec&#10;&#10;Opis je samodejno ustvarjen">
            <a:extLst>
              <a:ext uri="{FF2B5EF4-FFF2-40B4-BE49-F238E27FC236}">
                <a16:creationId xmlns:a16="http://schemas.microsoft.com/office/drawing/2014/main" id="{1685095C-3489-48EE-8205-8501F1548C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574" y="4454970"/>
            <a:ext cx="2929634" cy="1393865"/>
          </a:xfrm>
          <a:prstGeom prst="rect">
            <a:avLst/>
          </a:prstGeom>
        </p:spPr>
      </p:pic>
      <p:pic>
        <p:nvPicPr>
          <p:cNvPr id="17" name="Obraz 2" descr="A picture containing table, sitting, food, laptop&#10;&#10;Description generated with very high confidence">
            <a:extLst>
              <a:ext uri="{FF2B5EF4-FFF2-40B4-BE49-F238E27FC236}">
                <a16:creationId xmlns:a16="http://schemas.microsoft.com/office/drawing/2014/main" id="{284E0B51-03A2-4418-A0A1-B054F1881DE6}"/>
              </a:ext>
            </a:extLst>
          </p:cNvPr>
          <p:cNvPicPr>
            <a:picLocks noChangeAspect="1"/>
          </p:cNvPicPr>
          <p:nvPr/>
        </p:nvPicPr>
        <p:blipFill>
          <a:blip r:embed="rId6"/>
          <a:stretch>
            <a:fillRect/>
          </a:stretch>
        </p:blipFill>
        <p:spPr>
          <a:xfrm>
            <a:off x="320990" y="235861"/>
            <a:ext cx="996027" cy="95020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Slika 14">
            <a:extLst>
              <a:ext uri="{FF2B5EF4-FFF2-40B4-BE49-F238E27FC236}">
                <a16:creationId xmlns:a16="http://schemas.microsoft.com/office/drawing/2014/main" id="{9A6D4BAE-A1F5-4D1C-88A8-81A367E6524D}"/>
              </a:ext>
            </a:extLst>
          </p:cNvPr>
          <p:cNvPicPr>
            <a:picLocks noChangeAspect="1"/>
          </p:cNvPicPr>
          <p:nvPr/>
        </p:nvPicPr>
        <p:blipFill>
          <a:blip r:embed="rId7"/>
          <a:stretch>
            <a:fillRect/>
          </a:stretch>
        </p:blipFill>
        <p:spPr>
          <a:xfrm>
            <a:off x="3174617" y="249264"/>
            <a:ext cx="2188406" cy="1120981"/>
          </a:xfrm>
          <a:prstGeom prst="rect">
            <a:avLst/>
          </a:prstGeom>
        </p:spPr>
      </p:pic>
      <p:pic>
        <p:nvPicPr>
          <p:cNvPr id="18" name="Slika 17">
            <a:extLst>
              <a:ext uri="{FF2B5EF4-FFF2-40B4-BE49-F238E27FC236}">
                <a16:creationId xmlns:a16="http://schemas.microsoft.com/office/drawing/2014/main" id="{601B2655-21A8-4C43-A39D-47B88D55AD03}"/>
              </a:ext>
            </a:extLst>
          </p:cNvPr>
          <p:cNvPicPr>
            <a:picLocks noChangeAspect="1"/>
          </p:cNvPicPr>
          <p:nvPr/>
        </p:nvPicPr>
        <p:blipFill>
          <a:blip r:embed="rId8"/>
          <a:stretch>
            <a:fillRect/>
          </a:stretch>
        </p:blipFill>
        <p:spPr>
          <a:xfrm>
            <a:off x="5974818" y="123767"/>
            <a:ext cx="2036817" cy="1019266"/>
          </a:xfrm>
          <a:prstGeom prst="rect">
            <a:avLst/>
          </a:prstGeom>
        </p:spPr>
      </p:pic>
      <p:pic>
        <p:nvPicPr>
          <p:cNvPr id="19" name="Slika 18">
            <a:extLst>
              <a:ext uri="{FF2B5EF4-FFF2-40B4-BE49-F238E27FC236}">
                <a16:creationId xmlns:a16="http://schemas.microsoft.com/office/drawing/2014/main" id="{2392614E-2256-4506-AA7B-F929F93DE622}"/>
              </a:ext>
            </a:extLst>
          </p:cNvPr>
          <p:cNvPicPr>
            <a:picLocks noChangeAspect="1"/>
          </p:cNvPicPr>
          <p:nvPr/>
        </p:nvPicPr>
        <p:blipFill>
          <a:blip r:embed="rId9"/>
          <a:stretch>
            <a:fillRect/>
          </a:stretch>
        </p:blipFill>
        <p:spPr>
          <a:xfrm>
            <a:off x="6993227" y="1213825"/>
            <a:ext cx="2150773" cy="1097074"/>
          </a:xfrm>
          <a:prstGeom prst="rect">
            <a:avLst/>
          </a:prstGeom>
        </p:spPr>
      </p:pic>
      <p:pic>
        <p:nvPicPr>
          <p:cNvPr id="20" name="Slika 19">
            <a:extLst>
              <a:ext uri="{FF2B5EF4-FFF2-40B4-BE49-F238E27FC236}">
                <a16:creationId xmlns:a16="http://schemas.microsoft.com/office/drawing/2014/main" id="{0DCE80A0-CA33-4124-8ADB-D68540E6ABD6}"/>
              </a:ext>
            </a:extLst>
          </p:cNvPr>
          <p:cNvPicPr>
            <a:picLocks noChangeAspect="1"/>
          </p:cNvPicPr>
          <p:nvPr/>
        </p:nvPicPr>
        <p:blipFill>
          <a:blip r:embed="rId10"/>
          <a:stretch>
            <a:fillRect/>
          </a:stretch>
        </p:blipFill>
        <p:spPr>
          <a:xfrm>
            <a:off x="4791095" y="1526616"/>
            <a:ext cx="1889271" cy="950206"/>
          </a:xfrm>
          <a:prstGeom prst="rect">
            <a:avLst/>
          </a:prstGeom>
        </p:spPr>
      </p:pic>
    </p:spTree>
    <p:extLst>
      <p:ext uri="{BB962C8B-B14F-4D97-AF65-F5344CB8AC3E}">
        <p14:creationId xmlns:p14="http://schemas.microsoft.com/office/powerpoint/2010/main" val="2340671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605896"/>
            <a:ext cx="2522061" cy="5646208"/>
          </a:xfrm>
        </p:spPr>
        <p:txBody>
          <a:bodyPr anchor="ctr">
            <a:normAutofit/>
          </a:bodyPr>
          <a:lstStyle/>
          <a:p>
            <a:r>
              <a:rPr lang="sl-SI" sz="3100" dirty="0">
                <a:solidFill>
                  <a:srgbClr val="FFFFFF"/>
                </a:solidFill>
              </a:rPr>
              <a:t>Več o </a:t>
            </a:r>
            <a:br>
              <a:rPr lang="sl-SI" sz="3100" dirty="0">
                <a:solidFill>
                  <a:srgbClr val="FFFFFF"/>
                </a:solidFill>
              </a:rPr>
            </a:br>
            <a:r>
              <a:rPr lang="sl-SI" sz="3100" dirty="0">
                <a:solidFill>
                  <a:srgbClr val="FFFFFF"/>
                </a:solidFill>
              </a:rPr>
              <a:t>EIT FOOD</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Pravokotnik 4">
            <a:extLst>
              <a:ext uri="{FF2B5EF4-FFF2-40B4-BE49-F238E27FC236}">
                <a16:creationId xmlns:a16="http://schemas.microsoft.com/office/drawing/2014/main" id="{C4D68AB1-050F-4E5F-89D3-5A66878BF93F}"/>
              </a:ext>
            </a:extLst>
          </p:cNvPr>
          <p:cNvSpPr/>
          <p:nvPr/>
        </p:nvSpPr>
        <p:spPr>
          <a:xfrm>
            <a:off x="4355976" y="2584143"/>
            <a:ext cx="4572000" cy="646331"/>
          </a:xfrm>
          <a:prstGeom prst="rect">
            <a:avLst/>
          </a:prstGeom>
        </p:spPr>
        <p:txBody>
          <a:bodyPr>
            <a:spAutoFit/>
          </a:bodyPr>
          <a:lstStyle/>
          <a:p>
            <a:pPr algn="r"/>
            <a:r>
              <a:rPr lang="sl-SI" dirty="0"/>
              <a:t>Spletna stran </a:t>
            </a:r>
            <a:r>
              <a:rPr lang="sl-SI" b="1" dirty="0"/>
              <a:t>EIT FOOD</a:t>
            </a:r>
          </a:p>
          <a:p>
            <a:pPr algn="r"/>
            <a:r>
              <a:rPr lang="sl-SI" dirty="0">
                <a:hlinkClick r:id="rId2"/>
              </a:rPr>
              <a:t>https://www.eitfood.eu/</a:t>
            </a:r>
            <a:endParaRPr lang="sl-SI" dirty="0"/>
          </a:p>
        </p:txBody>
      </p:sp>
      <p:pic>
        <p:nvPicPr>
          <p:cNvPr id="6" name="Slika 5">
            <a:extLst>
              <a:ext uri="{FF2B5EF4-FFF2-40B4-BE49-F238E27FC236}">
                <a16:creationId xmlns:a16="http://schemas.microsoft.com/office/drawing/2014/main" id="{6EA9E74A-44A1-4545-B3AC-318CD63E3EBD}"/>
              </a:ext>
            </a:extLst>
          </p:cNvPr>
          <p:cNvPicPr>
            <a:picLocks noChangeAspect="1"/>
          </p:cNvPicPr>
          <p:nvPr/>
        </p:nvPicPr>
        <p:blipFill rotWithShape="1">
          <a:blip r:embed="rId3"/>
          <a:srcRect b="27050"/>
          <a:stretch/>
        </p:blipFill>
        <p:spPr>
          <a:xfrm>
            <a:off x="3366649" y="605896"/>
            <a:ext cx="4245623" cy="1888867"/>
          </a:xfrm>
          <a:prstGeom prst="rect">
            <a:avLst/>
          </a:prstGeom>
        </p:spPr>
      </p:pic>
      <p:pic>
        <p:nvPicPr>
          <p:cNvPr id="11" name="Slika 10">
            <a:extLst>
              <a:ext uri="{FF2B5EF4-FFF2-40B4-BE49-F238E27FC236}">
                <a16:creationId xmlns:a16="http://schemas.microsoft.com/office/drawing/2014/main" id="{5FE96FFA-89FB-41BF-88A8-F68449D396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pic>
        <p:nvPicPr>
          <p:cNvPr id="13" name="Slika 12">
            <a:extLst>
              <a:ext uri="{FF2B5EF4-FFF2-40B4-BE49-F238E27FC236}">
                <a16:creationId xmlns:a16="http://schemas.microsoft.com/office/drawing/2014/main" id="{A738B53D-CC8E-4C5E-85DE-C5F9E3DB040D}"/>
              </a:ext>
            </a:extLst>
          </p:cNvPr>
          <p:cNvPicPr>
            <a:picLocks noChangeAspect="1"/>
          </p:cNvPicPr>
          <p:nvPr/>
        </p:nvPicPr>
        <p:blipFill rotWithShape="1">
          <a:blip r:embed="rId5"/>
          <a:srcRect t="14684"/>
          <a:stretch/>
        </p:blipFill>
        <p:spPr>
          <a:xfrm>
            <a:off x="8028383" y="6146392"/>
            <a:ext cx="1104607" cy="711608"/>
          </a:xfrm>
          <a:prstGeom prst="rect">
            <a:avLst/>
          </a:prstGeom>
        </p:spPr>
      </p:pic>
      <p:pic>
        <p:nvPicPr>
          <p:cNvPr id="7" name="Slika 6">
            <a:extLst>
              <a:ext uri="{FF2B5EF4-FFF2-40B4-BE49-F238E27FC236}">
                <a16:creationId xmlns:a16="http://schemas.microsoft.com/office/drawing/2014/main" id="{02CBD6FB-3AFC-407A-9F16-8ECAC897B583}"/>
              </a:ext>
            </a:extLst>
          </p:cNvPr>
          <p:cNvPicPr>
            <a:picLocks noChangeAspect="1"/>
          </p:cNvPicPr>
          <p:nvPr/>
        </p:nvPicPr>
        <p:blipFill>
          <a:blip r:embed="rId6"/>
          <a:stretch>
            <a:fillRect/>
          </a:stretch>
        </p:blipFill>
        <p:spPr>
          <a:xfrm>
            <a:off x="3216774" y="3551743"/>
            <a:ext cx="4921902" cy="2997175"/>
          </a:xfrm>
          <a:prstGeom prst="rect">
            <a:avLst/>
          </a:prstGeom>
        </p:spPr>
      </p:pic>
      <p:sp>
        <p:nvSpPr>
          <p:cNvPr id="14" name="Rectangle 3">
            <a:extLst>
              <a:ext uri="{FF2B5EF4-FFF2-40B4-BE49-F238E27FC236}">
                <a16:creationId xmlns:a16="http://schemas.microsoft.com/office/drawing/2014/main" id="{C9FDAD4F-BD1E-4623-91C9-A89C25AC2CC0}"/>
              </a:ext>
            </a:extLst>
          </p:cNvPr>
          <p:cNvSpPr/>
          <p:nvPr/>
        </p:nvSpPr>
        <p:spPr>
          <a:xfrm>
            <a:off x="6372199" y="3736822"/>
            <a:ext cx="648073" cy="431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Arrow: Right 4">
            <a:extLst>
              <a:ext uri="{FF2B5EF4-FFF2-40B4-BE49-F238E27FC236}">
                <a16:creationId xmlns:a16="http://schemas.microsoft.com/office/drawing/2014/main" id="{265467E1-1412-4FED-8E63-8ED45757808E}"/>
              </a:ext>
            </a:extLst>
          </p:cNvPr>
          <p:cNvSpPr/>
          <p:nvPr/>
        </p:nvSpPr>
        <p:spPr>
          <a:xfrm>
            <a:off x="5489460" y="3845094"/>
            <a:ext cx="792162" cy="1444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4233760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605896"/>
            <a:ext cx="2522061" cy="5646208"/>
          </a:xfrm>
        </p:spPr>
        <p:txBody>
          <a:bodyPr anchor="ctr">
            <a:normAutofit/>
          </a:bodyPr>
          <a:lstStyle/>
          <a:p>
            <a:r>
              <a:rPr lang="sl-SI" sz="3100" dirty="0">
                <a:solidFill>
                  <a:srgbClr val="FFFFFF"/>
                </a:solidFill>
              </a:rPr>
              <a:t>Več o </a:t>
            </a:r>
            <a:br>
              <a:rPr lang="sl-SI" sz="3100" dirty="0">
                <a:solidFill>
                  <a:srgbClr val="FFFFFF"/>
                </a:solidFill>
              </a:rPr>
            </a:br>
            <a:r>
              <a:rPr lang="sl-SI" sz="3100" dirty="0">
                <a:solidFill>
                  <a:srgbClr val="FFFFFF"/>
                </a:solidFill>
              </a:rPr>
              <a:t>EIT FOOD</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PoljeZBesedilom 3">
            <a:extLst>
              <a:ext uri="{FF2B5EF4-FFF2-40B4-BE49-F238E27FC236}">
                <a16:creationId xmlns:a16="http://schemas.microsoft.com/office/drawing/2014/main" id="{9D5D0871-3B0C-47AC-88D9-A28ED6789CF6}"/>
              </a:ext>
            </a:extLst>
          </p:cNvPr>
          <p:cNvSpPr txBox="1"/>
          <p:nvPr/>
        </p:nvSpPr>
        <p:spPr>
          <a:xfrm>
            <a:off x="3216774" y="959287"/>
            <a:ext cx="3068661" cy="646331"/>
          </a:xfrm>
          <a:prstGeom prst="rect">
            <a:avLst/>
          </a:prstGeom>
          <a:noFill/>
        </p:spPr>
        <p:txBody>
          <a:bodyPr wrap="none" rtlCol="0">
            <a:spAutoFit/>
          </a:bodyPr>
          <a:lstStyle/>
          <a:p>
            <a:r>
              <a:rPr lang="sl-SI" dirty="0"/>
              <a:t>Spletna stran </a:t>
            </a:r>
            <a:r>
              <a:rPr lang="sl-SI" b="1" dirty="0"/>
              <a:t>SRIP HRANA</a:t>
            </a:r>
          </a:p>
          <a:p>
            <a:r>
              <a:rPr lang="sl-SI" dirty="0">
                <a:hlinkClick r:id="rId2"/>
              </a:rPr>
              <a:t>https://www.gzs.si/srip-hrana/</a:t>
            </a:r>
            <a:endParaRPr lang="sl-SI" dirty="0"/>
          </a:p>
        </p:txBody>
      </p:sp>
      <p:pic>
        <p:nvPicPr>
          <p:cNvPr id="11" name="Slika 10">
            <a:extLst>
              <a:ext uri="{FF2B5EF4-FFF2-40B4-BE49-F238E27FC236}">
                <a16:creationId xmlns:a16="http://schemas.microsoft.com/office/drawing/2014/main" id="{5FE96FFA-89FB-41BF-88A8-F68449D39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pic>
        <p:nvPicPr>
          <p:cNvPr id="13" name="Slika 12">
            <a:extLst>
              <a:ext uri="{FF2B5EF4-FFF2-40B4-BE49-F238E27FC236}">
                <a16:creationId xmlns:a16="http://schemas.microsoft.com/office/drawing/2014/main" id="{A738B53D-CC8E-4C5E-85DE-C5F9E3DB040D}"/>
              </a:ext>
            </a:extLst>
          </p:cNvPr>
          <p:cNvPicPr>
            <a:picLocks noChangeAspect="1"/>
          </p:cNvPicPr>
          <p:nvPr/>
        </p:nvPicPr>
        <p:blipFill rotWithShape="1">
          <a:blip r:embed="rId4"/>
          <a:srcRect t="14684"/>
          <a:stretch/>
        </p:blipFill>
        <p:spPr>
          <a:xfrm>
            <a:off x="8028383" y="6146392"/>
            <a:ext cx="1104607" cy="711608"/>
          </a:xfrm>
          <a:prstGeom prst="rect">
            <a:avLst/>
          </a:prstGeom>
        </p:spPr>
      </p:pic>
      <p:pic>
        <p:nvPicPr>
          <p:cNvPr id="7" name="Slika 6">
            <a:extLst>
              <a:ext uri="{FF2B5EF4-FFF2-40B4-BE49-F238E27FC236}">
                <a16:creationId xmlns:a16="http://schemas.microsoft.com/office/drawing/2014/main" id="{FFCB2210-5B70-4539-8AE4-A44BFDE9297D}"/>
              </a:ext>
            </a:extLst>
          </p:cNvPr>
          <p:cNvPicPr>
            <a:picLocks noChangeAspect="1"/>
          </p:cNvPicPr>
          <p:nvPr/>
        </p:nvPicPr>
        <p:blipFill rotWithShape="1">
          <a:blip r:embed="rId5"/>
          <a:srcRect l="1119"/>
          <a:stretch/>
        </p:blipFill>
        <p:spPr>
          <a:xfrm>
            <a:off x="3216774" y="2348880"/>
            <a:ext cx="5827175" cy="3212041"/>
          </a:xfrm>
          <a:prstGeom prst="rect">
            <a:avLst/>
          </a:prstGeom>
        </p:spPr>
      </p:pic>
    </p:spTree>
    <p:extLst>
      <p:ext uri="{BB962C8B-B14F-4D97-AF65-F5344CB8AC3E}">
        <p14:creationId xmlns:p14="http://schemas.microsoft.com/office/powerpoint/2010/main" val="3797276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605896"/>
            <a:ext cx="2522061" cy="5646208"/>
          </a:xfrm>
        </p:spPr>
        <p:txBody>
          <a:bodyPr anchor="ctr">
            <a:normAutofit/>
          </a:bodyPr>
          <a:lstStyle/>
          <a:p>
            <a:r>
              <a:rPr lang="sl-SI" sz="3100" dirty="0">
                <a:solidFill>
                  <a:srgbClr val="FFFFFF"/>
                </a:solidFill>
              </a:rPr>
              <a:t>Več o </a:t>
            </a:r>
            <a:br>
              <a:rPr lang="sl-SI" sz="3100" dirty="0">
                <a:solidFill>
                  <a:srgbClr val="FFFFFF"/>
                </a:solidFill>
              </a:rPr>
            </a:br>
            <a:r>
              <a:rPr lang="sl-SI" sz="3100" dirty="0">
                <a:solidFill>
                  <a:srgbClr val="FFFFFF"/>
                </a:solidFill>
              </a:rPr>
              <a:t>EIT FOOD</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PoljeZBesedilom 3">
            <a:extLst>
              <a:ext uri="{FF2B5EF4-FFF2-40B4-BE49-F238E27FC236}">
                <a16:creationId xmlns:a16="http://schemas.microsoft.com/office/drawing/2014/main" id="{9D5D0871-3B0C-47AC-88D9-A28ED6789CF6}"/>
              </a:ext>
            </a:extLst>
          </p:cNvPr>
          <p:cNvSpPr txBox="1"/>
          <p:nvPr/>
        </p:nvSpPr>
        <p:spPr>
          <a:xfrm>
            <a:off x="3163491" y="232983"/>
            <a:ext cx="5577553" cy="461665"/>
          </a:xfrm>
          <a:prstGeom prst="rect">
            <a:avLst/>
          </a:prstGeom>
          <a:noFill/>
        </p:spPr>
        <p:txBody>
          <a:bodyPr wrap="none" rtlCol="0">
            <a:spAutoFit/>
          </a:bodyPr>
          <a:lstStyle/>
          <a:p>
            <a:r>
              <a:rPr lang="sl-SI" sz="2400" b="1" cap="all" spc="200" dirty="0" err="1">
                <a:solidFill>
                  <a:srgbClr val="0070C0"/>
                </a:solidFill>
                <a:latin typeface="+mj-lt"/>
              </a:rPr>
              <a:t>Novičniki</a:t>
            </a:r>
            <a:r>
              <a:rPr lang="sl-SI" sz="2400" b="1" cap="all" spc="200" dirty="0">
                <a:solidFill>
                  <a:srgbClr val="0070C0"/>
                </a:solidFill>
                <a:latin typeface="+mj-lt"/>
              </a:rPr>
              <a:t> EIT FOOD in SRIP </a:t>
            </a:r>
            <a:r>
              <a:rPr lang="sl-SI" sz="2400" b="1" cap="all" spc="200" dirty="0" err="1">
                <a:solidFill>
                  <a:srgbClr val="0070C0"/>
                </a:solidFill>
                <a:latin typeface="+mj-lt"/>
              </a:rPr>
              <a:t>HRANa</a:t>
            </a:r>
            <a:endParaRPr lang="sl-SI" sz="2400" b="1" cap="all" spc="200" dirty="0">
              <a:solidFill>
                <a:srgbClr val="0070C0"/>
              </a:solidFill>
              <a:latin typeface="+mj-lt"/>
            </a:endParaRPr>
          </a:p>
        </p:txBody>
      </p:sp>
      <p:pic>
        <p:nvPicPr>
          <p:cNvPr id="11" name="Slika 10">
            <a:extLst>
              <a:ext uri="{FF2B5EF4-FFF2-40B4-BE49-F238E27FC236}">
                <a16:creationId xmlns:a16="http://schemas.microsoft.com/office/drawing/2014/main" id="{5FE96FFA-89FB-41BF-88A8-F68449D39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pic>
        <p:nvPicPr>
          <p:cNvPr id="13" name="Slika 12">
            <a:extLst>
              <a:ext uri="{FF2B5EF4-FFF2-40B4-BE49-F238E27FC236}">
                <a16:creationId xmlns:a16="http://schemas.microsoft.com/office/drawing/2014/main" id="{A738B53D-CC8E-4C5E-85DE-C5F9E3DB040D}"/>
              </a:ext>
            </a:extLst>
          </p:cNvPr>
          <p:cNvPicPr>
            <a:picLocks noChangeAspect="1"/>
          </p:cNvPicPr>
          <p:nvPr/>
        </p:nvPicPr>
        <p:blipFill rotWithShape="1">
          <a:blip r:embed="rId4"/>
          <a:srcRect t="14684"/>
          <a:stretch/>
        </p:blipFill>
        <p:spPr>
          <a:xfrm>
            <a:off x="8028383" y="6146392"/>
            <a:ext cx="1104607" cy="711608"/>
          </a:xfrm>
          <a:prstGeom prst="rect">
            <a:avLst/>
          </a:prstGeom>
        </p:spPr>
      </p:pic>
      <p:pic>
        <p:nvPicPr>
          <p:cNvPr id="3" name="Slika 2">
            <a:extLst>
              <a:ext uri="{FF2B5EF4-FFF2-40B4-BE49-F238E27FC236}">
                <a16:creationId xmlns:a16="http://schemas.microsoft.com/office/drawing/2014/main" id="{4703438F-9C46-4A77-BF98-7B3AB685032C}"/>
              </a:ext>
            </a:extLst>
          </p:cNvPr>
          <p:cNvPicPr>
            <a:picLocks noChangeAspect="1"/>
          </p:cNvPicPr>
          <p:nvPr/>
        </p:nvPicPr>
        <p:blipFill>
          <a:blip r:embed="rId5"/>
          <a:stretch>
            <a:fillRect/>
          </a:stretch>
        </p:blipFill>
        <p:spPr>
          <a:xfrm>
            <a:off x="3253912" y="901073"/>
            <a:ext cx="2199495" cy="2948414"/>
          </a:xfrm>
          <a:prstGeom prst="rect">
            <a:avLst/>
          </a:prstGeom>
        </p:spPr>
      </p:pic>
      <p:pic>
        <p:nvPicPr>
          <p:cNvPr id="5" name="Slika 4">
            <a:extLst>
              <a:ext uri="{FF2B5EF4-FFF2-40B4-BE49-F238E27FC236}">
                <a16:creationId xmlns:a16="http://schemas.microsoft.com/office/drawing/2014/main" id="{8E9097CD-3C38-4EE1-8E88-73292729C389}"/>
              </a:ext>
            </a:extLst>
          </p:cNvPr>
          <p:cNvPicPr>
            <a:picLocks noChangeAspect="1"/>
          </p:cNvPicPr>
          <p:nvPr/>
        </p:nvPicPr>
        <p:blipFill>
          <a:blip r:embed="rId6"/>
          <a:stretch>
            <a:fillRect/>
          </a:stretch>
        </p:blipFill>
        <p:spPr>
          <a:xfrm>
            <a:off x="6001136" y="1052736"/>
            <a:ext cx="2029744" cy="4377481"/>
          </a:xfrm>
          <a:prstGeom prst="rect">
            <a:avLst/>
          </a:prstGeom>
        </p:spPr>
      </p:pic>
      <p:pic>
        <p:nvPicPr>
          <p:cNvPr id="6" name="Slika 5">
            <a:extLst>
              <a:ext uri="{FF2B5EF4-FFF2-40B4-BE49-F238E27FC236}">
                <a16:creationId xmlns:a16="http://schemas.microsoft.com/office/drawing/2014/main" id="{FDBE1CD5-2D25-4583-8910-71F87802D7A2}"/>
              </a:ext>
            </a:extLst>
          </p:cNvPr>
          <p:cNvPicPr>
            <a:picLocks noChangeAspect="1"/>
          </p:cNvPicPr>
          <p:nvPr/>
        </p:nvPicPr>
        <p:blipFill rotWithShape="1">
          <a:blip r:embed="rId7"/>
          <a:srcRect t="650"/>
          <a:stretch/>
        </p:blipFill>
        <p:spPr>
          <a:xfrm>
            <a:off x="5002492" y="2564738"/>
            <a:ext cx="2127526" cy="3765202"/>
          </a:xfrm>
          <a:prstGeom prst="rect">
            <a:avLst/>
          </a:prstGeom>
        </p:spPr>
      </p:pic>
      <p:pic>
        <p:nvPicPr>
          <p:cNvPr id="9" name="Slika 8">
            <a:extLst>
              <a:ext uri="{FF2B5EF4-FFF2-40B4-BE49-F238E27FC236}">
                <a16:creationId xmlns:a16="http://schemas.microsoft.com/office/drawing/2014/main" id="{B526ED98-F107-4446-992A-E285F7B0CE0D}"/>
              </a:ext>
            </a:extLst>
          </p:cNvPr>
          <p:cNvPicPr>
            <a:picLocks noChangeAspect="1"/>
          </p:cNvPicPr>
          <p:nvPr/>
        </p:nvPicPr>
        <p:blipFill rotWithShape="1">
          <a:blip r:embed="rId8"/>
          <a:srcRect b="44218"/>
          <a:stretch/>
        </p:blipFill>
        <p:spPr>
          <a:xfrm>
            <a:off x="7457609" y="3418965"/>
            <a:ext cx="1682127" cy="3439035"/>
          </a:xfrm>
          <a:prstGeom prst="rect">
            <a:avLst/>
          </a:prstGeom>
        </p:spPr>
      </p:pic>
      <p:pic>
        <p:nvPicPr>
          <p:cNvPr id="15" name="Slika 14">
            <a:extLst>
              <a:ext uri="{FF2B5EF4-FFF2-40B4-BE49-F238E27FC236}">
                <a16:creationId xmlns:a16="http://schemas.microsoft.com/office/drawing/2014/main" id="{EE2B7077-500C-4D8E-9BD5-6A962F82EC32}"/>
              </a:ext>
            </a:extLst>
          </p:cNvPr>
          <p:cNvPicPr>
            <a:picLocks noChangeAspect="1"/>
          </p:cNvPicPr>
          <p:nvPr/>
        </p:nvPicPr>
        <p:blipFill>
          <a:blip r:embed="rId9"/>
          <a:stretch>
            <a:fillRect/>
          </a:stretch>
        </p:blipFill>
        <p:spPr>
          <a:xfrm>
            <a:off x="3439891" y="4293096"/>
            <a:ext cx="2029744" cy="2378183"/>
          </a:xfrm>
          <a:prstGeom prst="rect">
            <a:avLst/>
          </a:prstGeom>
        </p:spPr>
      </p:pic>
    </p:spTree>
    <p:extLst>
      <p:ext uri="{BB962C8B-B14F-4D97-AF65-F5344CB8AC3E}">
        <p14:creationId xmlns:p14="http://schemas.microsoft.com/office/powerpoint/2010/main" val="1305883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205107"/>
            <a:ext cx="1566124" cy="1359033"/>
          </a:xfrm>
          <a:prstGeom prst="rect">
            <a:avLst/>
          </a:prstGeom>
        </p:spPr>
      </p:pic>
      <p:pic>
        <p:nvPicPr>
          <p:cNvPr id="8" name="Slika 7">
            <a:extLst>
              <a:ext uri="{FF2B5EF4-FFF2-40B4-BE49-F238E27FC236}">
                <a16:creationId xmlns:a16="http://schemas.microsoft.com/office/drawing/2014/main" id="{A8C7AD1F-10BD-4FD8-9BB4-DD6094496C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5532872"/>
            <a:ext cx="5040560" cy="438966"/>
          </a:xfrm>
          <a:prstGeom prst="rect">
            <a:avLst/>
          </a:prstGeom>
        </p:spPr>
      </p:pic>
      <p:sp>
        <p:nvSpPr>
          <p:cNvPr id="2" name="Pravokotnik 1">
            <a:extLst>
              <a:ext uri="{FF2B5EF4-FFF2-40B4-BE49-F238E27FC236}">
                <a16:creationId xmlns:a16="http://schemas.microsoft.com/office/drawing/2014/main" id="{87B7B05E-E4C9-43A6-A6DA-7D63733B7932}"/>
              </a:ext>
            </a:extLst>
          </p:cNvPr>
          <p:cNvSpPr/>
          <p:nvPr/>
        </p:nvSpPr>
        <p:spPr>
          <a:xfrm>
            <a:off x="1708530" y="4461014"/>
            <a:ext cx="5986447" cy="369332"/>
          </a:xfrm>
          <a:prstGeom prst="rect">
            <a:avLst/>
          </a:prstGeom>
        </p:spPr>
        <p:txBody>
          <a:bodyPr wrap="none">
            <a:spAutoFit/>
          </a:bodyPr>
          <a:lstStyle/>
          <a:p>
            <a:pPr algn="ctr"/>
            <a:r>
              <a:rPr lang="sl-SI" dirty="0"/>
              <a:t>Srečanje partnerjev SRIP HRANA, MS </a:t>
            </a:r>
            <a:r>
              <a:rPr lang="sl-SI" dirty="0" err="1"/>
              <a:t>Teams</a:t>
            </a:r>
            <a:r>
              <a:rPr lang="sl-SI" dirty="0"/>
              <a:t>, 22. oktober 2020</a:t>
            </a:r>
          </a:p>
        </p:txBody>
      </p:sp>
      <p:pic>
        <p:nvPicPr>
          <p:cNvPr id="6" name="Slika 5">
            <a:extLst>
              <a:ext uri="{FF2B5EF4-FFF2-40B4-BE49-F238E27FC236}">
                <a16:creationId xmlns:a16="http://schemas.microsoft.com/office/drawing/2014/main" id="{31707F51-05AE-4DC5-95AA-FA0EE73BA3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5232057"/>
            <a:ext cx="3096344" cy="973463"/>
          </a:xfrm>
          <a:prstGeom prst="rect">
            <a:avLst/>
          </a:prstGeom>
        </p:spPr>
      </p:pic>
      <p:pic>
        <p:nvPicPr>
          <p:cNvPr id="7" name="Slika 6">
            <a:extLst>
              <a:ext uri="{FF2B5EF4-FFF2-40B4-BE49-F238E27FC236}">
                <a16:creationId xmlns:a16="http://schemas.microsoft.com/office/drawing/2014/main" id="{76AA1C48-2555-4CC4-BC5D-30D07D671E98}"/>
              </a:ext>
            </a:extLst>
          </p:cNvPr>
          <p:cNvPicPr>
            <a:picLocks noChangeAspect="1"/>
          </p:cNvPicPr>
          <p:nvPr/>
        </p:nvPicPr>
        <p:blipFill>
          <a:blip r:embed="rId6"/>
          <a:stretch>
            <a:fillRect/>
          </a:stretch>
        </p:blipFill>
        <p:spPr>
          <a:xfrm rot="10800000">
            <a:off x="0" y="0"/>
            <a:ext cx="1866900" cy="1409700"/>
          </a:xfrm>
          <a:prstGeom prst="rect">
            <a:avLst/>
          </a:prstGeom>
        </p:spPr>
      </p:pic>
      <p:sp>
        <p:nvSpPr>
          <p:cNvPr id="9" name="Pravokotnik 8">
            <a:extLst>
              <a:ext uri="{FF2B5EF4-FFF2-40B4-BE49-F238E27FC236}">
                <a16:creationId xmlns:a16="http://schemas.microsoft.com/office/drawing/2014/main" id="{44CCC9D6-4FC8-44B4-A0C3-B6135AFE5930}"/>
              </a:ext>
            </a:extLst>
          </p:cNvPr>
          <p:cNvSpPr/>
          <p:nvPr/>
        </p:nvSpPr>
        <p:spPr>
          <a:xfrm>
            <a:off x="899592" y="2428087"/>
            <a:ext cx="7380820" cy="1631216"/>
          </a:xfrm>
          <a:prstGeom prst="rect">
            <a:avLst/>
          </a:prstGeom>
        </p:spPr>
        <p:txBody>
          <a:bodyPr wrap="square">
            <a:spAutoFit/>
          </a:bodyPr>
          <a:lstStyle/>
          <a:p>
            <a:pPr fontAlgn="ctr"/>
            <a:r>
              <a:rPr lang="sl-SI" sz="2000" b="1" dirty="0"/>
              <a:t>Za več informacij..</a:t>
            </a:r>
            <a:endParaRPr lang="sl-SI" sz="2000" dirty="0"/>
          </a:p>
          <a:p>
            <a:pPr fontAlgn="ctr"/>
            <a:endParaRPr lang="sl-SI" sz="2000" b="1" dirty="0"/>
          </a:p>
          <a:p>
            <a:pPr fontAlgn="ctr"/>
            <a:r>
              <a:rPr lang="sl-SI" sz="2000" b="1" dirty="0"/>
              <a:t>Tamara Srdarev</a:t>
            </a:r>
            <a:r>
              <a:rPr lang="sl-SI" sz="2000" dirty="0"/>
              <a:t>, svetovalka</a:t>
            </a:r>
          </a:p>
          <a:p>
            <a:pPr fontAlgn="ctr"/>
            <a:r>
              <a:rPr lang="sl-SI" sz="2000" dirty="0"/>
              <a:t>GZS- Zbornica kmetijskih in živilskih podjetij</a:t>
            </a:r>
          </a:p>
          <a:p>
            <a:pPr fontAlgn="ctr"/>
            <a:r>
              <a:rPr lang="sl-SI" sz="2000" b="1" dirty="0"/>
              <a:t>t: </a:t>
            </a:r>
            <a:r>
              <a:rPr lang="sl-SI" sz="2000" dirty="0"/>
              <a:t>01 5898 233; </a:t>
            </a:r>
            <a:r>
              <a:rPr lang="sl-SI" sz="2000" b="1" dirty="0"/>
              <a:t>e: </a:t>
            </a:r>
            <a:r>
              <a:rPr lang="sl-SI" sz="2000" u="sng" dirty="0">
                <a:hlinkClick r:id="rId7"/>
              </a:rPr>
              <a:t>tamara.srdarev@gzs.si</a:t>
            </a:r>
            <a:endParaRPr lang="sl-SI" sz="2000" dirty="0"/>
          </a:p>
        </p:txBody>
      </p:sp>
    </p:spTree>
    <p:extLst>
      <p:ext uri="{BB962C8B-B14F-4D97-AF65-F5344CB8AC3E}">
        <p14:creationId xmlns:p14="http://schemas.microsoft.com/office/powerpoint/2010/main" val="28368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605896"/>
            <a:ext cx="2313633" cy="5646208"/>
          </a:xfrm>
        </p:spPr>
        <p:txBody>
          <a:bodyPr anchor="ctr">
            <a:normAutofit/>
          </a:bodyPr>
          <a:lstStyle/>
          <a:p>
            <a:r>
              <a:rPr lang="sl-SI" sz="3100" dirty="0">
                <a:solidFill>
                  <a:srgbClr val="FFFFFF"/>
                </a:solidFill>
              </a:rPr>
              <a:t>Fokusna področja EIT</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Označba mesta vsebine 2">
            <a:extLst>
              <a:ext uri="{FF2B5EF4-FFF2-40B4-BE49-F238E27FC236}">
                <a16:creationId xmlns:a16="http://schemas.microsoft.com/office/drawing/2014/main" id="{D6600ACA-F4C5-43C7-A1D7-90030FDD12D9}"/>
              </a:ext>
            </a:extLst>
          </p:cNvPr>
          <p:cNvSpPr>
            <a:spLocks noGrp="1"/>
          </p:cNvSpPr>
          <p:nvPr>
            <p:ph idx="1"/>
          </p:nvPr>
        </p:nvSpPr>
        <p:spPr>
          <a:xfrm>
            <a:off x="3556512" y="605896"/>
            <a:ext cx="4810247" cy="5646208"/>
          </a:xfrm>
        </p:spPr>
        <p:txBody>
          <a:bodyPr anchor="ctr">
            <a:normAutofit/>
          </a:bodyPr>
          <a:lstStyle/>
          <a:p>
            <a:r>
              <a:rPr lang="en-US" dirty="0"/>
              <a:t>EIT Climate-KIC</a:t>
            </a:r>
          </a:p>
          <a:p>
            <a:r>
              <a:rPr lang="en-US" dirty="0"/>
              <a:t>EIT Digital</a:t>
            </a:r>
          </a:p>
          <a:p>
            <a:r>
              <a:rPr lang="en-US" dirty="0"/>
              <a:t>EIT Health</a:t>
            </a:r>
            <a:endParaRPr lang="sl-SI" dirty="0"/>
          </a:p>
          <a:p>
            <a:r>
              <a:rPr lang="en-US" dirty="0"/>
              <a:t>EIT InnoEnergy</a:t>
            </a:r>
            <a:endParaRPr lang="sl-SI" dirty="0"/>
          </a:p>
          <a:p>
            <a:r>
              <a:rPr lang="en-US" dirty="0"/>
              <a:t>EIT Manufacturing</a:t>
            </a:r>
            <a:endParaRPr lang="sl-SI" dirty="0"/>
          </a:p>
          <a:p>
            <a:r>
              <a:rPr lang="en-US" dirty="0"/>
              <a:t>EIT Raw Materials</a:t>
            </a:r>
          </a:p>
          <a:p>
            <a:r>
              <a:rPr lang="en-US" dirty="0"/>
              <a:t>EIT Urban Mobility</a:t>
            </a:r>
            <a:endParaRPr lang="sl-SI" dirty="0"/>
          </a:p>
          <a:p>
            <a:endParaRPr lang="sl-SI" dirty="0"/>
          </a:p>
          <a:p>
            <a:r>
              <a:rPr lang="en-US" b="1" dirty="0">
                <a:solidFill>
                  <a:srgbClr val="0070C0"/>
                </a:solidFill>
              </a:rPr>
              <a:t>EIT Food</a:t>
            </a:r>
            <a:endParaRPr lang="sl-SI" b="1" dirty="0">
              <a:solidFill>
                <a:srgbClr val="0070C0"/>
              </a:solidFill>
            </a:endParaRPr>
          </a:p>
          <a:p>
            <a:endParaRPr lang="en-US" dirty="0"/>
          </a:p>
        </p:txBody>
      </p:sp>
      <p:sp>
        <p:nvSpPr>
          <p:cNvPr id="5" name="Desni zaviti oklepaj 4">
            <a:extLst>
              <a:ext uri="{FF2B5EF4-FFF2-40B4-BE49-F238E27FC236}">
                <a16:creationId xmlns:a16="http://schemas.microsoft.com/office/drawing/2014/main" id="{08AA6815-DEE0-49D4-9F5B-592229D77B0A}"/>
              </a:ext>
            </a:extLst>
          </p:cNvPr>
          <p:cNvSpPr/>
          <p:nvPr/>
        </p:nvSpPr>
        <p:spPr>
          <a:xfrm>
            <a:off x="5450908" y="1052736"/>
            <a:ext cx="792088" cy="42484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sp>
        <p:nvSpPr>
          <p:cNvPr id="6" name="PoljeZBesedilom 5">
            <a:extLst>
              <a:ext uri="{FF2B5EF4-FFF2-40B4-BE49-F238E27FC236}">
                <a16:creationId xmlns:a16="http://schemas.microsoft.com/office/drawing/2014/main" id="{7D1D718D-A36B-49E1-A5D9-50F9F924A89C}"/>
              </a:ext>
            </a:extLst>
          </p:cNvPr>
          <p:cNvSpPr txBox="1"/>
          <p:nvPr/>
        </p:nvSpPr>
        <p:spPr>
          <a:xfrm>
            <a:off x="6300192" y="2136338"/>
            <a:ext cx="2205282" cy="2585323"/>
          </a:xfrm>
          <a:prstGeom prst="rect">
            <a:avLst/>
          </a:prstGeom>
          <a:noFill/>
        </p:spPr>
        <p:txBody>
          <a:bodyPr wrap="square" rtlCol="0">
            <a:spAutoFit/>
          </a:bodyPr>
          <a:lstStyle/>
          <a:p>
            <a:pPr algn="ctr"/>
            <a:r>
              <a:rPr lang="sl-SI" dirty="0"/>
              <a:t>POVEZOVANJE RAZLIČNIH DELEŽNIKOV</a:t>
            </a:r>
          </a:p>
          <a:p>
            <a:pPr algn="ctr"/>
            <a:endParaRPr lang="sl-SI" dirty="0"/>
          </a:p>
          <a:p>
            <a:pPr algn="ctr"/>
            <a:r>
              <a:rPr lang="sl-SI" dirty="0"/>
              <a:t>SPODBUJANJE INOVACIJ</a:t>
            </a:r>
          </a:p>
          <a:p>
            <a:pPr algn="ctr"/>
            <a:endParaRPr lang="sl-SI" dirty="0"/>
          </a:p>
          <a:p>
            <a:pPr algn="ctr"/>
            <a:r>
              <a:rPr lang="sl-SI" dirty="0"/>
              <a:t>SPODBUJANE PODJETNIŠTVA</a:t>
            </a:r>
          </a:p>
        </p:txBody>
      </p:sp>
      <p:pic>
        <p:nvPicPr>
          <p:cNvPr id="11" name="Slika 10">
            <a:extLst>
              <a:ext uri="{FF2B5EF4-FFF2-40B4-BE49-F238E27FC236}">
                <a16:creationId xmlns:a16="http://schemas.microsoft.com/office/drawing/2014/main" id="{3DBA45CD-9E43-4443-9573-D5109C055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pic>
        <p:nvPicPr>
          <p:cNvPr id="13" name="Slika 12">
            <a:extLst>
              <a:ext uri="{FF2B5EF4-FFF2-40B4-BE49-F238E27FC236}">
                <a16:creationId xmlns:a16="http://schemas.microsoft.com/office/drawing/2014/main" id="{FCB00339-596B-4C46-93AC-0D554DD05AB7}"/>
              </a:ext>
            </a:extLst>
          </p:cNvPr>
          <p:cNvPicPr>
            <a:picLocks noChangeAspect="1"/>
          </p:cNvPicPr>
          <p:nvPr/>
        </p:nvPicPr>
        <p:blipFill rotWithShape="1">
          <a:blip r:embed="rId3"/>
          <a:srcRect t="14684"/>
          <a:stretch/>
        </p:blipFill>
        <p:spPr>
          <a:xfrm>
            <a:off x="8028383" y="6146392"/>
            <a:ext cx="1104607" cy="711608"/>
          </a:xfrm>
          <a:prstGeom prst="rect">
            <a:avLst/>
          </a:prstGeom>
        </p:spPr>
      </p:pic>
    </p:spTree>
    <p:extLst>
      <p:ext uri="{BB962C8B-B14F-4D97-AF65-F5344CB8AC3E}">
        <p14:creationId xmlns:p14="http://schemas.microsoft.com/office/powerpoint/2010/main" val="3202131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1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886200" y="634946"/>
            <a:ext cx="4776107" cy="1450757"/>
          </a:xfrm>
        </p:spPr>
        <p:txBody>
          <a:bodyPr>
            <a:normAutofit/>
          </a:bodyPr>
          <a:lstStyle/>
          <a:p>
            <a:r>
              <a:rPr lang="sl-SI" b="1" dirty="0">
                <a:solidFill>
                  <a:srgbClr val="0070C0"/>
                </a:solidFill>
              </a:rPr>
              <a:t>EIT FOOD</a:t>
            </a:r>
          </a:p>
        </p:txBody>
      </p:sp>
      <p:pic>
        <p:nvPicPr>
          <p:cNvPr id="9" name="Slika 8">
            <a:extLst>
              <a:ext uri="{FF2B5EF4-FFF2-40B4-BE49-F238E27FC236}">
                <a16:creationId xmlns:a16="http://schemas.microsoft.com/office/drawing/2014/main" id="{4EF9BD4E-FFC5-4805-B817-70680DDCA187}"/>
              </a:ext>
            </a:extLst>
          </p:cNvPr>
          <p:cNvPicPr>
            <a:picLocks noChangeAspect="1"/>
          </p:cNvPicPr>
          <p:nvPr/>
        </p:nvPicPr>
        <p:blipFill rotWithShape="1">
          <a:blip r:embed="rId2"/>
          <a:srcRect l="49008" r="21904" b="1"/>
          <a:stretch/>
        </p:blipFill>
        <p:spPr>
          <a:xfrm>
            <a:off x="20" y="-12128"/>
            <a:ext cx="3490702" cy="6870127"/>
          </a:xfrm>
          <a:prstGeom prst="rect">
            <a:avLst/>
          </a:prstGeom>
        </p:spPr>
      </p:pic>
      <p:cxnSp>
        <p:nvCxnSpPr>
          <p:cNvPr id="25" name="Straight Connector 2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Označba mesta vsebine 2">
            <a:extLst>
              <a:ext uri="{FF2B5EF4-FFF2-40B4-BE49-F238E27FC236}">
                <a16:creationId xmlns:a16="http://schemas.microsoft.com/office/drawing/2014/main" id="{D6600ACA-F4C5-43C7-A1D7-90030FDD12D9}"/>
              </a:ext>
            </a:extLst>
          </p:cNvPr>
          <p:cNvSpPr>
            <a:spLocks noGrp="1"/>
          </p:cNvSpPr>
          <p:nvPr>
            <p:ph idx="1"/>
          </p:nvPr>
        </p:nvSpPr>
        <p:spPr>
          <a:xfrm>
            <a:off x="3886200" y="2924944"/>
            <a:ext cx="4776107" cy="2944149"/>
          </a:xfrm>
        </p:spPr>
        <p:txBody>
          <a:bodyPr>
            <a:normAutofit/>
          </a:bodyPr>
          <a:lstStyle/>
          <a:p>
            <a:pPr marL="0" indent="0">
              <a:buNone/>
            </a:pPr>
            <a:r>
              <a:rPr lang="sl-SI" dirty="0"/>
              <a:t>VIZIJA: Postaviti Evropo v center napredne in trajnostne pridelave in proizvodnje hrane.</a:t>
            </a:r>
          </a:p>
          <a:p>
            <a:pPr marL="0" indent="0">
              <a:buNone/>
            </a:pPr>
            <a:endParaRPr lang="sl-SI" dirty="0"/>
          </a:p>
          <a:p>
            <a:pPr marL="0" indent="0">
              <a:buNone/>
            </a:pPr>
            <a:r>
              <a:rPr lang="sl-SI" dirty="0"/>
              <a:t>CILJ: ustvariti </a:t>
            </a:r>
            <a:r>
              <a:rPr lang="sl-SI" u="sng" dirty="0"/>
              <a:t>trajnostni</a:t>
            </a:r>
            <a:r>
              <a:rPr lang="sl-SI" dirty="0"/>
              <a:t> živilski sektor, ki bo pripravljen na spremembe, osredotočen na </a:t>
            </a:r>
            <a:r>
              <a:rPr lang="sl-SI" u="sng" dirty="0"/>
              <a:t>potrošnika</a:t>
            </a:r>
            <a:r>
              <a:rPr lang="sl-SI" dirty="0"/>
              <a:t> in zgrajen na </a:t>
            </a:r>
            <a:r>
              <a:rPr lang="sl-SI" u="sng" dirty="0"/>
              <a:t>zaupanju.</a:t>
            </a:r>
            <a:endParaRPr lang="sl-SI" dirty="0"/>
          </a:p>
          <a:p>
            <a:endParaRPr lang="en-US" dirty="0"/>
          </a:p>
        </p:txBody>
      </p:sp>
      <p:pic>
        <p:nvPicPr>
          <p:cNvPr id="8" name="Slika 7">
            <a:extLst>
              <a:ext uri="{FF2B5EF4-FFF2-40B4-BE49-F238E27FC236}">
                <a16:creationId xmlns:a16="http://schemas.microsoft.com/office/drawing/2014/main" id="{BF0A46A3-FE44-4C87-A94A-81D96227ED71}"/>
              </a:ext>
            </a:extLst>
          </p:cNvPr>
          <p:cNvPicPr>
            <a:picLocks noChangeAspect="1"/>
          </p:cNvPicPr>
          <p:nvPr/>
        </p:nvPicPr>
        <p:blipFill rotWithShape="1">
          <a:blip r:embed="rId3"/>
          <a:srcRect t="14684"/>
          <a:stretch/>
        </p:blipFill>
        <p:spPr>
          <a:xfrm>
            <a:off x="8028383" y="6146392"/>
            <a:ext cx="1104607" cy="711608"/>
          </a:xfrm>
          <a:prstGeom prst="rect">
            <a:avLst/>
          </a:prstGeom>
        </p:spPr>
      </p:pic>
    </p:spTree>
    <p:extLst>
      <p:ext uri="{BB962C8B-B14F-4D97-AF65-F5344CB8AC3E}">
        <p14:creationId xmlns:p14="http://schemas.microsoft.com/office/powerpoint/2010/main" val="2679902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605896"/>
            <a:ext cx="2522061" cy="5646208"/>
          </a:xfrm>
        </p:spPr>
        <p:txBody>
          <a:bodyPr anchor="ctr">
            <a:normAutofit/>
          </a:bodyPr>
          <a:lstStyle/>
          <a:p>
            <a:r>
              <a:rPr lang="sl-SI" sz="3100" dirty="0">
                <a:solidFill>
                  <a:srgbClr val="FFFFFF"/>
                </a:solidFill>
              </a:rPr>
              <a:t>Strategija</a:t>
            </a:r>
            <a:br>
              <a:rPr lang="sl-SI" sz="3100" dirty="0">
                <a:solidFill>
                  <a:srgbClr val="FFFFFF"/>
                </a:solidFill>
              </a:rPr>
            </a:br>
            <a:r>
              <a:rPr lang="sl-SI" sz="3100" dirty="0">
                <a:solidFill>
                  <a:srgbClr val="FFFFFF"/>
                </a:solidFill>
              </a:rPr>
              <a:t>EIT FOOD</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Slika 6">
            <a:extLst>
              <a:ext uri="{FF2B5EF4-FFF2-40B4-BE49-F238E27FC236}">
                <a16:creationId xmlns:a16="http://schemas.microsoft.com/office/drawing/2014/main" id="{1E9AB743-3B6C-4728-B3B5-E9D16D966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pic>
        <p:nvPicPr>
          <p:cNvPr id="9" name="Slika 8">
            <a:extLst>
              <a:ext uri="{FF2B5EF4-FFF2-40B4-BE49-F238E27FC236}">
                <a16:creationId xmlns:a16="http://schemas.microsoft.com/office/drawing/2014/main" id="{E5D7FFED-82A4-4B6C-80B4-53A4C36A670F}"/>
              </a:ext>
            </a:extLst>
          </p:cNvPr>
          <p:cNvPicPr>
            <a:picLocks noChangeAspect="1"/>
          </p:cNvPicPr>
          <p:nvPr/>
        </p:nvPicPr>
        <p:blipFill rotWithShape="1">
          <a:blip r:embed="rId3"/>
          <a:srcRect t="14684"/>
          <a:stretch/>
        </p:blipFill>
        <p:spPr>
          <a:xfrm>
            <a:off x="8028383" y="6146392"/>
            <a:ext cx="1104607" cy="711608"/>
          </a:xfrm>
          <a:prstGeom prst="rect">
            <a:avLst/>
          </a:prstGeom>
        </p:spPr>
      </p:pic>
      <p:pic>
        <p:nvPicPr>
          <p:cNvPr id="4" name="Slika 3">
            <a:extLst>
              <a:ext uri="{FF2B5EF4-FFF2-40B4-BE49-F238E27FC236}">
                <a16:creationId xmlns:a16="http://schemas.microsoft.com/office/drawing/2014/main" id="{197F7B8D-9127-49E1-8370-726A2D1563F0}"/>
              </a:ext>
            </a:extLst>
          </p:cNvPr>
          <p:cNvPicPr>
            <a:picLocks noChangeAspect="1"/>
          </p:cNvPicPr>
          <p:nvPr/>
        </p:nvPicPr>
        <p:blipFill>
          <a:blip r:embed="rId4"/>
          <a:stretch>
            <a:fillRect/>
          </a:stretch>
        </p:blipFill>
        <p:spPr>
          <a:xfrm>
            <a:off x="3683366" y="1210268"/>
            <a:ext cx="4372510" cy="4602642"/>
          </a:xfrm>
          <a:prstGeom prst="rect">
            <a:avLst/>
          </a:prstGeom>
        </p:spPr>
      </p:pic>
    </p:spTree>
    <p:extLst>
      <p:ext uri="{BB962C8B-B14F-4D97-AF65-F5344CB8AC3E}">
        <p14:creationId xmlns:p14="http://schemas.microsoft.com/office/powerpoint/2010/main" val="1273623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605896"/>
            <a:ext cx="2313633" cy="5646208"/>
          </a:xfrm>
        </p:spPr>
        <p:txBody>
          <a:bodyPr anchor="ctr">
            <a:normAutofit/>
          </a:bodyPr>
          <a:lstStyle/>
          <a:p>
            <a:r>
              <a:rPr lang="sl-SI" sz="3100" dirty="0">
                <a:solidFill>
                  <a:srgbClr val="FFFFFF"/>
                </a:solidFill>
              </a:rPr>
              <a:t>Partnerji </a:t>
            </a:r>
            <a:br>
              <a:rPr lang="sl-SI" sz="3100" dirty="0">
                <a:solidFill>
                  <a:srgbClr val="FFFFFF"/>
                </a:solidFill>
              </a:rPr>
            </a:br>
            <a:r>
              <a:rPr lang="sl-SI" sz="3100" dirty="0">
                <a:solidFill>
                  <a:srgbClr val="FFFFFF"/>
                </a:solidFill>
              </a:rPr>
              <a:t>EIT FOOD</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Slika 10">
            <a:extLst>
              <a:ext uri="{FF2B5EF4-FFF2-40B4-BE49-F238E27FC236}">
                <a16:creationId xmlns:a16="http://schemas.microsoft.com/office/drawing/2014/main" id="{3DBA45CD-9E43-4443-9573-D5109C055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pic>
        <p:nvPicPr>
          <p:cNvPr id="13" name="Slika 12">
            <a:extLst>
              <a:ext uri="{FF2B5EF4-FFF2-40B4-BE49-F238E27FC236}">
                <a16:creationId xmlns:a16="http://schemas.microsoft.com/office/drawing/2014/main" id="{FCB00339-596B-4C46-93AC-0D554DD05AB7}"/>
              </a:ext>
            </a:extLst>
          </p:cNvPr>
          <p:cNvPicPr>
            <a:picLocks noChangeAspect="1"/>
          </p:cNvPicPr>
          <p:nvPr/>
        </p:nvPicPr>
        <p:blipFill rotWithShape="1">
          <a:blip r:embed="rId3"/>
          <a:srcRect t="14684"/>
          <a:stretch/>
        </p:blipFill>
        <p:spPr>
          <a:xfrm>
            <a:off x="8028383" y="6146392"/>
            <a:ext cx="1104607" cy="711608"/>
          </a:xfrm>
          <a:prstGeom prst="rect">
            <a:avLst/>
          </a:prstGeom>
        </p:spPr>
      </p:pic>
      <p:pic>
        <p:nvPicPr>
          <p:cNvPr id="14" name="Picture 4">
            <a:extLst>
              <a:ext uri="{FF2B5EF4-FFF2-40B4-BE49-F238E27FC236}">
                <a16:creationId xmlns:a16="http://schemas.microsoft.com/office/drawing/2014/main" id="{64F2C4C1-7DAA-494B-A889-650A8637507B}"/>
              </a:ext>
            </a:extLst>
          </p:cNvPr>
          <p:cNvPicPr>
            <a:picLocks noChangeAspect="1"/>
          </p:cNvPicPr>
          <p:nvPr/>
        </p:nvPicPr>
        <p:blipFill>
          <a:blip r:embed="rId4"/>
          <a:srcRect/>
          <a:stretch>
            <a:fillRect/>
          </a:stretch>
        </p:blipFill>
        <p:spPr>
          <a:xfrm>
            <a:off x="3244699" y="260648"/>
            <a:ext cx="5839733" cy="3567570"/>
          </a:xfrm>
          <a:prstGeom prst="rect">
            <a:avLst/>
          </a:prstGeom>
        </p:spPr>
      </p:pic>
      <p:pic>
        <p:nvPicPr>
          <p:cNvPr id="15" name="Picture 11">
            <a:extLst>
              <a:ext uri="{FF2B5EF4-FFF2-40B4-BE49-F238E27FC236}">
                <a16:creationId xmlns:a16="http://schemas.microsoft.com/office/drawing/2014/main" id="{95AA6EE0-F4CB-4782-8CE6-81E36476A080}"/>
              </a:ext>
            </a:extLst>
          </p:cNvPr>
          <p:cNvPicPr>
            <a:picLocks noChangeAspect="1"/>
          </p:cNvPicPr>
          <p:nvPr/>
        </p:nvPicPr>
        <p:blipFill>
          <a:blip r:embed="rId5"/>
          <a:srcRect/>
          <a:stretch>
            <a:fillRect/>
          </a:stretch>
        </p:blipFill>
        <p:spPr>
          <a:xfrm>
            <a:off x="3331218" y="3665370"/>
            <a:ext cx="936149" cy="846992"/>
          </a:xfrm>
          <a:prstGeom prst="rect">
            <a:avLst/>
          </a:prstGeom>
        </p:spPr>
      </p:pic>
      <p:sp>
        <p:nvSpPr>
          <p:cNvPr id="16" name="PoljeZBesedilom 15">
            <a:extLst>
              <a:ext uri="{FF2B5EF4-FFF2-40B4-BE49-F238E27FC236}">
                <a16:creationId xmlns:a16="http://schemas.microsoft.com/office/drawing/2014/main" id="{8E81CCA5-24C3-48B0-9A3E-67B9ACE44AB2}"/>
              </a:ext>
            </a:extLst>
          </p:cNvPr>
          <p:cNvSpPr txBox="1"/>
          <p:nvPr/>
        </p:nvSpPr>
        <p:spPr>
          <a:xfrm>
            <a:off x="3425202" y="4798661"/>
            <a:ext cx="5464353" cy="1508105"/>
          </a:xfrm>
          <a:prstGeom prst="rect">
            <a:avLst/>
          </a:prstGeom>
          <a:noFill/>
        </p:spPr>
        <p:txBody>
          <a:bodyPr wrap="square" rtlCol="0">
            <a:spAutoFit/>
          </a:bodyPr>
          <a:lstStyle/>
          <a:p>
            <a:r>
              <a:rPr lang="sl-SI" sz="1600" dirty="0"/>
              <a:t>Vključuje preko </a:t>
            </a:r>
            <a:r>
              <a:rPr lang="sl-SI" sz="1600" b="1" dirty="0">
                <a:solidFill>
                  <a:srgbClr val="0070C0"/>
                </a:solidFill>
              </a:rPr>
              <a:t>1.000</a:t>
            </a:r>
            <a:r>
              <a:rPr lang="sl-SI" sz="1600" dirty="0"/>
              <a:t> partnerjev iz vodilnih podjetij, raziskovalnih centrov ter izobraževalnih inštitucij. </a:t>
            </a:r>
          </a:p>
          <a:p>
            <a:endParaRPr lang="sl-SI" sz="1600" dirty="0"/>
          </a:p>
          <a:p>
            <a:r>
              <a:rPr lang="sl-SI" sz="1600" dirty="0"/>
              <a:t>V obstoječe partnerstvo vedno sprejemajo tudi nove partnerje, zato se seznam partnerjev veča.</a:t>
            </a:r>
          </a:p>
          <a:p>
            <a:endParaRPr lang="sl-SI" sz="1100" dirty="0"/>
          </a:p>
        </p:txBody>
      </p:sp>
    </p:spTree>
    <p:extLst>
      <p:ext uri="{BB962C8B-B14F-4D97-AF65-F5344CB8AC3E}">
        <p14:creationId xmlns:p14="http://schemas.microsoft.com/office/powerpoint/2010/main" val="1964489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605896"/>
            <a:ext cx="2313633" cy="5646208"/>
          </a:xfrm>
        </p:spPr>
        <p:txBody>
          <a:bodyPr anchor="ctr">
            <a:normAutofit/>
          </a:bodyPr>
          <a:lstStyle/>
          <a:p>
            <a:r>
              <a:rPr lang="sl-SI" sz="3100" dirty="0">
                <a:solidFill>
                  <a:srgbClr val="FFFFFF"/>
                </a:solidFill>
              </a:rPr>
              <a:t>EIT FOOD kontaktne točke (</a:t>
            </a:r>
            <a:r>
              <a:rPr lang="sl-SI" sz="3100" dirty="0" err="1">
                <a:solidFill>
                  <a:srgbClr val="FFFFFF"/>
                </a:solidFill>
              </a:rPr>
              <a:t>HUBi</a:t>
            </a:r>
            <a:r>
              <a:rPr lang="sl-SI" sz="3100" dirty="0">
                <a:solidFill>
                  <a:srgbClr val="FFFFFF"/>
                </a:solidFill>
              </a:rPr>
              <a:t>)</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Slika 10">
            <a:extLst>
              <a:ext uri="{FF2B5EF4-FFF2-40B4-BE49-F238E27FC236}">
                <a16:creationId xmlns:a16="http://schemas.microsoft.com/office/drawing/2014/main" id="{3DBA45CD-9E43-4443-9573-D5109C055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pic>
        <p:nvPicPr>
          <p:cNvPr id="13" name="Slika 12">
            <a:extLst>
              <a:ext uri="{FF2B5EF4-FFF2-40B4-BE49-F238E27FC236}">
                <a16:creationId xmlns:a16="http://schemas.microsoft.com/office/drawing/2014/main" id="{FCB00339-596B-4C46-93AC-0D554DD05AB7}"/>
              </a:ext>
            </a:extLst>
          </p:cNvPr>
          <p:cNvPicPr>
            <a:picLocks noChangeAspect="1"/>
          </p:cNvPicPr>
          <p:nvPr/>
        </p:nvPicPr>
        <p:blipFill rotWithShape="1">
          <a:blip r:embed="rId3"/>
          <a:srcRect t="14684"/>
          <a:stretch/>
        </p:blipFill>
        <p:spPr>
          <a:xfrm>
            <a:off x="8028383" y="6146392"/>
            <a:ext cx="1104607" cy="711608"/>
          </a:xfrm>
          <a:prstGeom prst="rect">
            <a:avLst/>
          </a:prstGeom>
        </p:spPr>
      </p:pic>
      <p:pic>
        <p:nvPicPr>
          <p:cNvPr id="9" name="Slika 8">
            <a:extLst>
              <a:ext uri="{FF2B5EF4-FFF2-40B4-BE49-F238E27FC236}">
                <a16:creationId xmlns:a16="http://schemas.microsoft.com/office/drawing/2014/main" id="{07819BB8-8043-4A8F-AAE8-9D45B530537A}"/>
              </a:ext>
            </a:extLst>
          </p:cNvPr>
          <p:cNvPicPr>
            <a:picLocks noChangeAspect="1"/>
          </p:cNvPicPr>
          <p:nvPr/>
        </p:nvPicPr>
        <p:blipFill>
          <a:blip r:embed="rId4"/>
          <a:stretch>
            <a:fillRect/>
          </a:stretch>
        </p:blipFill>
        <p:spPr>
          <a:xfrm>
            <a:off x="3236924" y="845880"/>
            <a:ext cx="5806665" cy="3255152"/>
          </a:xfrm>
          <a:prstGeom prst="rect">
            <a:avLst/>
          </a:prstGeom>
        </p:spPr>
      </p:pic>
      <p:sp>
        <p:nvSpPr>
          <p:cNvPr id="14" name="PoljeZBesedilom 13">
            <a:extLst>
              <a:ext uri="{FF2B5EF4-FFF2-40B4-BE49-F238E27FC236}">
                <a16:creationId xmlns:a16="http://schemas.microsoft.com/office/drawing/2014/main" id="{EAB7E7EF-FD68-4649-8E4E-0842A7EB8A55}"/>
              </a:ext>
            </a:extLst>
          </p:cNvPr>
          <p:cNvSpPr txBox="1"/>
          <p:nvPr/>
        </p:nvSpPr>
        <p:spPr>
          <a:xfrm>
            <a:off x="3346583" y="4448464"/>
            <a:ext cx="5464353" cy="2062103"/>
          </a:xfrm>
          <a:prstGeom prst="rect">
            <a:avLst/>
          </a:prstGeom>
          <a:noFill/>
        </p:spPr>
        <p:txBody>
          <a:bodyPr wrap="square" rtlCol="0">
            <a:spAutoFit/>
          </a:bodyPr>
          <a:lstStyle/>
          <a:p>
            <a:r>
              <a:rPr lang="sl-SI" dirty="0"/>
              <a:t>EIT FOOD ima </a:t>
            </a:r>
            <a:r>
              <a:rPr lang="sl-SI" b="1" dirty="0">
                <a:solidFill>
                  <a:schemeClr val="accent2">
                    <a:lumMod val="75000"/>
                  </a:schemeClr>
                </a:solidFill>
              </a:rPr>
              <a:t>5 EIT FOOD centrov.</a:t>
            </a:r>
          </a:p>
          <a:p>
            <a:endParaRPr lang="sl-SI" dirty="0"/>
          </a:p>
          <a:p>
            <a:r>
              <a:rPr lang="sl-SI" dirty="0"/>
              <a:t>GZS-ZKŽP je del CLC </a:t>
            </a:r>
            <a:r>
              <a:rPr lang="sl-SI" dirty="0" err="1"/>
              <a:t>North-East</a:t>
            </a:r>
            <a:r>
              <a:rPr lang="sl-SI" dirty="0"/>
              <a:t>.</a:t>
            </a:r>
          </a:p>
          <a:p>
            <a:endParaRPr lang="sl-SI" dirty="0"/>
          </a:p>
          <a:p>
            <a:r>
              <a:rPr lang="sl-SI" dirty="0"/>
              <a:t>GZS-ZKŽP je od leta </a:t>
            </a:r>
            <a:r>
              <a:rPr lang="sl-SI" b="1" dirty="0">
                <a:solidFill>
                  <a:schemeClr val="accent2">
                    <a:lumMod val="75000"/>
                  </a:schemeClr>
                </a:solidFill>
              </a:rPr>
              <a:t>2018 </a:t>
            </a:r>
            <a:r>
              <a:rPr lang="sl-SI" dirty="0"/>
              <a:t>kontaktna točka </a:t>
            </a:r>
            <a:r>
              <a:rPr lang="sl-SI" b="1" dirty="0">
                <a:solidFill>
                  <a:schemeClr val="accent2">
                    <a:lumMod val="75000"/>
                  </a:schemeClr>
                </a:solidFill>
              </a:rPr>
              <a:t>EIT FOOD Hub Slovenija.</a:t>
            </a:r>
          </a:p>
          <a:p>
            <a:endParaRPr lang="sl-SI" sz="2000" dirty="0"/>
          </a:p>
        </p:txBody>
      </p:sp>
    </p:spTree>
    <p:extLst>
      <p:ext uri="{BB962C8B-B14F-4D97-AF65-F5344CB8AC3E}">
        <p14:creationId xmlns:p14="http://schemas.microsoft.com/office/powerpoint/2010/main" val="25184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a:extLst>
              <a:ext uri="{FF2B5EF4-FFF2-40B4-BE49-F238E27FC236}">
                <a16:creationId xmlns:a16="http://schemas.microsoft.com/office/drawing/2014/main" id="{CF21E53B-7719-493D-AF51-A6690AB0DD9E}"/>
              </a:ext>
            </a:extLst>
          </p:cNvPr>
          <p:cNvSpPr>
            <a:spLocks noGrp="1"/>
          </p:cNvSpPr>
          <p:nvPr>
            <p:ph type="title"/>
          </p:nvPr>
        </p:nvSpPr>
        <p:spPr>
          <a:xfrm>
            <a:off x="369277" y="605896"/>
            <a:ext cx="2522061" cy="5646208"/>
          </a:xfrm>
        </p:spPr>
        <p:txBody>
          <a:bodyPr anchor="ctr">
            <a:normAutofit/>
          </a:bodyPr>
          <a:lstStyle/>
          <a:p>
            <a:r>
              <a:rPr lang="sl-SI" sz="3100" dirty="0">
                <a:solidFill>
                  <a:srgbClr val="FFFFFF"/>
                </a:solidFill>
              </a:rPr>
              <a:t>Fokusna področja</a:t>
            </a:r>
            <a:br>
              <a:rPr lang="sl-SI" sz="3100" dirty="0">
                <a:solidFill>
                  <a:srgbClr val="FFFFFF"/>
                </a:solidFill>
              </a:rPr>
            </a:br>
            <a:r>
              <a:rPr lang="sl-SI" sz="3100" dirty="0">
                <a:solidFill>
                  <a:srgbClr val="FFFFFF"/>
                </a:solidFill>
              </a:rPr>
              <a:t>EIT FOOD</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Slika 6">
            <a:extLst>
              <a:ext uri="{FF2B5EF4-FFF2-40B4-BE49-F238E27FC236}">
                <a16:creationId xmlns:a16="http://schemas.microsoft.com/office/drawing/2014/main" id="{2E8F6328-2FD3-4803-9347-92640C3EAA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860" y="5830604"/>
            <a:ext cx="2364040" cy="743233"/>
          </a:xfrm>
          <a:prstGeom prst="rect">
            <a:avLst/>
          </a:prstGeom>
        </p:spPr>
      </p:pic>
      <p:pic>
        <p:nvPicPr>
          <p:cNvPr id="9" name="Slika 8">
            <a:extLst>
              <a:ext uri="{FF2B5EF4-FFF2-40B4-BE49-F238E27FC236}">
                <a16:creationId xmlns:a16="http://schemas.microsoft.com/office/drawing/2014/main" id="{AFE6FC00-3756-4CC4-B865-010A41FE77A4}"/>
              </a:ext>
            </a:extLst>
          </p:cNvPr>
          <p:cNvPicPr>
            <a:picLocks noChangeAspect="1"/>
          </p:cNvPicPr>
          <p:nvPr/>
        </p:nvPicPr>
        <p:blipFill rotWithShape="1">
          <a:blip r:embed="rId3"/>
          <a:srcRect t="14684"/>
          <a:stretch/>
        </p:blipFill>
        <p:spPr>
          <a:xfrm>
            <a:off x="8028383" y="6146392"/>
            <a:ext cx="1104607" cy="711608"/>
          </a:xfrm>
          <a:prstGeom prst="rect">
            <a:avLst/>
          </a:prstGeom>
        </p:spPr>
      </p:pic>
      <p:pic>
        <p:nvPicPr>
          <p:cNvPr id="3" name="Slika 2">
            <a:extLst>
              <a:ext uri="{FF2B5EF4-FFF2-40B4-BE49-F238E27FC236}">
                <a16:creationId xmlns:a16="http://schemas.microsoft.com/office/drawing/2014/main" id="{A0A87B12-2DD6-4BCF-B756-8FB1A49A5DBC}"/>
              </a:ext>
            </a:extLst>
          </p:cNvPr>
          <p:cNvPicPr>
            <a:picLocks noChangeAspect="1"/>
          </p:cNvPicPr>
          <p:nvPr/>
        </p:nvPicPr>
        <p:blipFill>
          <a:blip r:embed="rId4"/>
          <a:stretch>
            <a:fillRect/>
          </a:stretch>
        </p:blipFill>
        <p:spPr>
          <a:xfrm>
            <a:off x="3145913" y="2742460"/>
            <a:ext cx="5936413" cy="1373079"/>
          </a:xfrm>
          <a:prstGeom prst="rect">
            <a:avLst/>
          </a:prstGeom>
        </p:spPr>
      </p:pic>
    </p:spTree>
    <p:extLst>
      <p:ext uri="{BB962C8B-B14F-4D97-AF65-F5344CB8AC3E}">
        <p14:creationId xmlns:p14="http://schemas.microsoft.com/office/powerpoint/2010/main" val="188231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6" name="Google Shape;586;p16"/>
          <p:cNvSpPr txBox="1">
            <a:spLocks noGrp="1"/>
          </p:cNvSpPr>
          <p:nvPr>
            <p:ph type="body" idx="1"/>
          </p:nvPr>
        </p:nvSpPr>
        <p:spPr>
          <a:xfrm>
            <a:off x="449814" y="237804"/>
            <a:ext cx="7056783" cy="432048"/>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lt2"/>
              </a:buClr>
              <a:buSzPts val="2600"/>
            </a:pPr>
            <a:r>
              <a:rPr lang="sl-SI" sz="3200" b="1" cap="all" spc="200" dirty="0">
                <a:solidFill>
                  <a:srgbClr val="0070C0"/>
                </a:solidFill>
                <a:latin typeface="+mj-lt"/>
                <a:ea typeface="+mn-ea"/>
                <a:cs typeface="+mn-cs"/>
              </a:rPr>
              <a:t>PRILOŽNOSTI…</a:t>
            </a:r>
            <a:endParaRPr sz="3200" b="1" cap="all" spc="200" dirty="0">
              <a:solidFill>
                <a:srgbClr val="0070C0"/>
              </a:solidFill>
              <a:latin typeface="+mj-lt"/>
              <a:ea typeface="+mn-ea"/>
              <a:cs typeface="+mn-cs"/>
            </a:endParaRPr>
          </a:p>
        </p:txBody>
      </p:sp>
      <p:grpSp>
        <p:nvGrpSpPr>
          <p:cNvPr id="587" name="Google Shape;587;p16"/>
          <p:cNvGrpSpPr/>
          <p:nvPr/>
        </p:nvGrpSpPr>
        <p:grpSpPr>
          <a:xfrm>
            <a:off x="339213" y="1004544"/>
            <a:ext cx="8729844" cy="2474575"/>
            <a:chOff x="390278" y="549760"/>
            <a:chExt cx="8729844" cy="2474575"/>
          </a:xfrm>
          <a:effectLst>
            <a:outerShdw blurRad="50800" dist="38100" dir="5400000" algn="t" rotWithShape="0">
              <a:prstClr val="black">
                <a:alpha val="40000"/>
              </a:prstClr>
            </a:outerShdw>
          </a:effectLst>
        </p:grpSpPr>
        <p:sp>
          <p:nvSpPr>
            <p:cNvPr id="588" name="Google Shape;588;p16"/>
            <p:cNvSpPr/>
            <p:nvPr/>
          </p:nvSpPr>
          <p:spPr>
            <a:xfrm>
              <a:off x="7704115" y="549918"/>
              <a:ext cx="1416007" cy="1415737"/>
            </a:xfrm>
            <a:prstGeom prst="ellipse">
              <a:avLst/>
            </a:prstGeom>
            <a:solidFill>
              <a:schemeClr val="tx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16"/>
            <p:cNvSpPr/>
            <p:nvPr/>
          </p:nvSpPr>
          <p:spPr>
            <a:xfrm>
              <a:off x="7751795" y="597117"/>
              <a:ext cx="1321546" cy="1321338"/>
            </a:xfrm>
            <a:prstGeom prst="ellipse">
              <a:avLst/>
            </a:prstGeom>
            <a:solidFill>
              <a:schemeClr val="lt1">
                <a:alpha val="89411"/>
              </a:schemeClr>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16"/>
            <p:cNvSpPr txBox="1"/>
            <p:nvPr/>
          </p:nvSpPr>
          <p:spPr>
            <a:xfrm>
              <a:off x="7940716" y="785916"/>
              <a:ext cx="943704" cy="943742"/>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pl-PL" sz="1400" b="1" i="0" u="none" strike="noStrike" cap="none">
                  <a:solidFill>
                    <a:schemeClr val="dk1"/>
                  </a:solidFill>
                  <a:latin typeface="Calibri"/>
                  <a:ea typeface="Calibri"/>
                  <a:cs typeface="Calibri"/>
                  <a:sym typeface="Calibri"/>
                </a:rPr>
                <a:t>Consumers</a:t>
              </a:r>
              <a:endParaRPr sz="1100" b="1" i="0" u="none" strike="noStrike" cap="none">
                <a:solidFill>
                  <a:schemeClr val="dk1"/>
                </a:solidFill>
                <a:latin typeface="Calibri"/>
                <a:ea typeface="Calibri"/>
                <a:cs typeface="Calibri"/>
                <a:sym typeface="Calibri"/>
              </a:endParaRPr>
            </a:p>
          </p:txBody>
        </p:sp>
        <p:sp>
          <p:nvSpPr>
            <p:cNvPr id="591" name="Google Shape;591;p16"/>
            <p:cNvSpPr/>
            <p:nvPr/>
          </p:nvSpPr>
          <p:spPr>
            <a:xfrm rot="2700000">
              <a:off x="6241430" y="549761"/>
              <a:ext cx="1415807" cy="1415807"/>
            </a:xfrm>
            <a:prstGeom prst="teardrop">
              <a:avLst>
                <a:gd name="adj" fmla="val 100000"/>
              </a:avLst>
            </a:prstGeom>
            <a:solidFill>
              <a:schemeClr val="tx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16"/>
            <p:cNvSpPr/>
            <p:nvPr/>
          </p:nvSpPr>
          <p:spPr>
            <a:xfrm>
              <a:off x="6289008" y="597117"/>
              <a:ext cx="1321546" cy="1321338"/>
            </a:xfrm>
            <a:prstGeom prst="ellipse">
              <a:avLst/>
            </a:prstGeom>
            <a:solidFill>
              <a:schemeClr val="lt1">
                <a:alpha val="89411"/>
              </a:schemeClr>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16"/>
            <p:cNvSpPr txBox="1"/>
            <p:nvPr/>
          </p:nvSpPr>
          <p:spPr>
            <a:xfrm>
              <a:off x="6477929" y="785916"/>
              <a:ext cx="943704" cy="943742"/>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pl-PL" sz="1800" b="1" i="0" u="none" strike="noStrike" cap="none">
                  <a:solidFill>
                    <a:schemeClr val="dk1"/>
                  </a:solidFill>
                  <a:latin typeface="Calibri"/>
                  <a:ea typeface="Calibri"/>
                  <a:cs typeface="Calibri"/>
                  <a:sym typeface="Calibri"/>
                </a:rPr>
                <a:t>SMEs/ primary sector</a:t>
              </a:r>
              <a:endParaRPr sz="3200" b="1" i="0" u="none" strike="noStrike" cap="none">
                <a:solidFill>
                  <a:schemeClr val="dk1"/>
                </a:solidFill>
                <a:latin typeface="Calibri"/>
                <a:ea typeface="Calibri"/>
                <a:cs typeface="Calibri"/>
                <a:sym typeface="Calibri"/>
              </a:endParaRPr>
            </a:p>
          </p:txBody>
        </p:sp>
        <p:sp>
          <p:nvSpPr>
            <p:cNvPr id="594" name="Google Shape;594;p16"/>
            <p:cNvSpPr/>
            <p:nvPr/>
          </p:nvSpPr>
          <p:spPr>
            <a:xfrm rot="2700000">
              <a:off x="4778641" y="549760"/>
              <a:ext cx="1415807" cy="1415807"/>
            </a:xfrm>
            <a:prstGeom prst="teardrop">
              <a:avLst>
                <a:gd name="adj" fmla="val 100000"/>
              </a:avLst>
            </a:prstGeom>
            <a:solidFill>
              <a:schemeClr val="tx2"/>
            </a:solidFill>
            <a:ln w="2540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16"/>
            <p:cNvSpPr/>
            <p:nvPr/>
          </p:nvSpPr>
          <p:spPr>
            <a:xfrm>
              <a:off x="4826220" y="597117"/>
              <a:ext cx="1321546" cy="1321338"/>
            </a:xfrm>
            <a:prstGeom prst="ellipse">
              <a:avLst/>
            </a:prstGeom>
            <a:solidFill>
              <a:schemeClr val="lt1">
                <a:alpha val="89411"/>
              </a:schemeClr>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16"/>
            <p:cNvSpPr txBox="1"/>
            <p:nvPr/>
          </p:nvSpPr>
          <p:spPr>
            <a:xfrm>
              <a:off x="5015141" y="785916"/>
              <a:ext cx="943704" cy="943742"/>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pl-PL" sz="1800" b="1" i="0" u="none" strike="noStrike" cap="none">
                  <a:solidFill>
                    <a:schemeClr val="dk1"/>
                  </a:solidFill>
                  <a:latin typeface="Calibri"/>
                  <a:ea typeface="Calibri"/>
                  <a:cs typeface="Calibri"/>
                  <a:sym typeface="Calibri"/>
                </a:rPr>
                <a:t>Govern-ments</a:t>
              </a:r>
              <a:endParaRPr sz="1800" b="1" i="0" u="none" strike="noStrike" cap="none">
                <a:solidFill>
                  <a:schemeClr val="dk1"/>
                </a:solidFill>
                <a:latin typeface="Calibri"/>
                <a:ea typeface="Calibri"/>
                <a:cs typeface="Calibri"/>
                <a:sym typeface="Calibri"/>
              </a:endParaRPr>
            </a:p>
          </p:txBody>
        </p:sp>
        <p:sp>
          <p:nvSpPr>
            <p:cNvPr id="597" name="Google Shape;597;p16"/>
            <p:cNvSpPr/>
            <p:nvPr/>
          </p:nvSpPr>
          <p:spPr>
            <a:xfrm rot="2700000">
              <a:off x="3315855" y="549761"/>
              <a:ext cx="1415807" cy="1415807"/>
            </a:xfrm>
            <a:prstGeom prst="teardrop">
              <a:avLst>
                <a:gd name="adj" fmla="val 100000"/>
              </a:avLst>
            </a:prstGeom>
            <a:solidFill>
              <a:schemeClr val="tx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16"/>
            <p:cNvSpPr/>
            <p:nvPr/>
          </p:nvSpPr>
          <p:spPr>
            <a:xfrm>
              <a:off x="3363433" y="597117"/>
              <a:ext cx="1321546" cy="1321338"/>
            </a:xfrm>
            <a:prstGeom prst="ellipse">
              <a:avLst/>
            </a:prstGeom>
            <a:solidFill>
              <a:schemeClr val="lt1">
                <a:alpha val="89411"/>
              </a:schemeClr>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16"/>
            <p:cNvSpPr txBox="1"/>
            <p:nvPr/>
          </p:nvSpPr>
          <p:spPr>
            <a:xfrm>
              <a:off x="3551454" y="785916"/>
              <a:ext cx="943704" cy="943742"/>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pl-PL" sz="1800" b="1" i="0" u="none" strike="noStrike" cap="none" dirty="0">
                  <a:solidFill>
                    <a:schemeClr val="dk1"/>
                  </a:solidFill>
                  <a:latin typeface="Calibri"/>
                  <a:ea typeface="Calibri"/>
                  <a:cs typeface="Calibri"/>
                  <a:sym typeface="Calibri"/>
                </a:rPr>
                <a:t>Resear-chers</a:t>
              </a:r>
              <a:endParaRPr sz="1800" b="1" i="0" u="none" strike="noStrike" cap="none" dirty="0">
                <a:solidFill>
                  <a:schemeClr val="dk1"/>
                </a:solidFill>
                <a:latin typeface="Calibri"/>
                <a:ea typeface="Calibri"/>
                <a:cs typeface="Calibri"/>
                <a:sym typeface="Calibri"/>
              </a:endParaRPr>
            </a:p>
          </p:txBody>
        </p:sp>
        <p:sp>
          <p:nvSpPr>
            <p:cNvPr id="600" name="Google Shape;600;p16"/>
            <p:cNvSpPr/>
            <p:nvPr/>
          </p:nvSpPr>
          <p:spPr>
            <a:xfrm>
              <a:off x="6943569" y="2248276"/>
              <a:ext cx="1321546" cy="77605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16"/>
            <p:cNvSpPr txBox="1"/>
            <p:nvPr/>
          </p:nvSpPr>
          <p:spPr>
            <a:xfrm>
              <a:off x="6943569" y="2248276"/>
              <a:ext cx="1321546" cy="776059"/>
            </a:xfrm>
            <a:prstGeom prst="rect">
              <a:avLst/>
            </a:prstGeom>
            <a:noFill/>
            <a:ln>
              <a:noFill/>
            </a:ln>
          </p:spPr>
          <p:txBody>
            <a:bodyPr spcFirstLastPara="1" wrap="square" lIns="53325" tIns="53325" rIns="53325" bIns="53325" anchor="t" anchorCtr="0">
              <a:noAutofit/>
            </a:bodyPr>
            <a:lstStyle/>
            <a:p>
              <a:pPr marL="114300" marR="0" lvl="1" indent="-25400" algn="l" rtl="0">
                <a:lnSpc>
                  <a:spcPct val="9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602" name="Google Shape;602;p16"/>
            <p:cNvSpPr/>
            <p:nvPr/>
          </p:nvSpPr>
          <p:spPr>
            <a:xfrm rot="2700000">
              <a:off x="1853066" y="549760"/>
              <a:ext cx="1415807" cy="1415807"/>
            </a:xfrm>
            <a:prstGeom prst="teardrop">
              <a:avLst>
                <a:gd name="adj" fmla="val 100000"/>
              </a:avLst>
            </a:prstGeom>
            <a:solidFill>
              <a:schemeClr val="tx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16"/>
            <p:cNvSpPr/>
            <p:nvPr/>
          </p:nvSpPr>
          <p:spPr>
            <a:xfrm>
              <a:off x="1900645" y="597117"/>
              <a:ext cx="1321546" cy="1321338"/>
            </a:xfrm>
            <a:prstGeom prst="ellipse">
              <a:avLst/>
            </a:prstGeom>
            <a:solidFill>
              <a:schemeClr val="lt1">
                <a:alpha val="89411"/>
              </a:schemeClr>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16"/>
            <p:cNvSpPr txBox="1"/>
            <p:nvPr/>
          </p:nvSpPr>
          <p:spPr>
            <a:xfrm>
              <a:off x="2088667" y="785916"/>
              <a:ext cx="943704" cy="943742"/>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pl-PL" sz="1600" b="1" i="0" u="none" strike="noStrike" cap="none">
                  <a:solidFill>
                    <a:schemeClr val="dk1"/>
                  </a:solidFill>
                  <a:latin typeface="Calibri"/>
                  <a:ea typeface="Calibri"/>
                  <a:cs typeface="Calibri"/>
                  <a:sym typeface="Calibri"/>
                </a:rPr>
                <a:t>Students</a:t>
              </a:r>
              <a:endParaRPr sz="1400" b="0" i="0" u="none" strike="noStrike" cap="none">
                <a:solidFill>
                  <a:srgbClr val="000000"/>
                </a:solidFill>
                <a:latin typeface="Arial"/>
                <a:ea typeface="Arial"/>
                <a:cs typeface="Arial"/>
                <a:sym typeface="Arial"/>
              </a:endParaRPr>
            </a:p>
          </p:txBody>
        </p:sp>
        <p:sp>
          <p:nvSpPr>
            <p:cNvPr id="605" name="Google Shape;605;p16"/>
            <p:cNvSpPr/>
            <p:nvPr/>
          </p:nvSpPr>
          <p:spPr>
            <a:xfrm rot="2700000">
              <a:off x="390278" y="549760"/>
              <a:ext cx="1415807" cy="1415807"/>
            </a:xfrm>
            <a:prstGeom prst="teardrop">
              <a:avLst>
                <a:gd name="adj" fmla="val 100000"/>
              </a:avLst>
            </a:prstGeom>
            <a:solidFill>
              <a:schemeClr val="tx2"/>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16"/>
            <p:cNvSpPr/>
            <p:nvPr/>
          </p:nvSpPr>
          <p:spPr>
            <a:xfrm>
              <a:off x="436958" y="597117"/>
              <a:ext cx="1321546" cy="1321338"/>
            </a:xfrm>
            <a:prstGeom prst="ellipse">
              <a:avLst/>
            </a:prstGeom>
            <a:solidFill>
              <a:schemeClr val="lt1">
                <a:alpha val="89411"/>
              </a:schemeClr>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16"/>
            <p:cNvSpPr txBox="1"/>
            <p:nvPr/>
          </p:nvSpPr>
          <p:spPr>
            <a:xfrm>
              <a:off x="625879" y="785916"/>
              <a:ext cx="943704" cy="943742"/>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pl-PL" sz="1800" b="1" i="0" u="none" strike="noStrike" cap="none">
                  <a:solidFill>
                    <a:schemeClr val="dk1"/>
                  </a:solidFill>
                  <a:latin typeface="Calibri"/>
                  <a:ea typeface="Calibri"/>
                  <a:cs typeface="Calibri"/>
                  <a:sym typeface="Calibri"/>
                </a:rPr>
                <a:t>Start-ups</a:t>
              </a:r>
              <a:endParaRPr sz="1800" b="1" i="0" u="none" strike="noStrike" cap="none">
                <a:solidFill>
                  <a:schemeClr val="dk1"/>
                </a:solidFill>
                <a:latin typeface="Calibri"/>
                <a:ea typeface="Calibri"/>
                <a:cs typeface="Calibri"/>
                <a:sym typeface="Calibri"/>
              </a:endParaRPr>
            </a:p>
          </p:txBody>
        </p:sp>
      </p:grpSp>
      <p:grpSp>
        <p:nvGrpSpPr>
          <p:cNvPr id="621" name="Google Shape;621;p16"/>
          <p:cNvGrpSpPr/>
          <p:nvPr/>
        </p:nvGrpSpPr>
        <p:grpSpPr>
          <a:xfrm>
            <a:off x="4952095" y="2599820"/>
            <a:ext cx="1097296" cy="615741"/>
            <a:chOff x="2274093" y="2140793"/>
            <a:chExt cx="1547812" cy="832643"/>
          </a:xfrm>
        </p:grpSpPr>
        <p:sp>
          <p:nvSpPr>
            <p:cNvPr id="622" name="Google Shape;622;p16"/>
            <p:cNvSpPr/>
            <p:nvPr/>
          </p:nvSpPr>
          <p:spPr>
            <a:xfrm>
              <a:off x="2274093" y="2140793"/>
              <a:ext cx="1547812" cy="798413"/>
            </a:xfrm>
            <a:prstGeom prst="roundRect">
              <a:avLst>
                <a:gd name="adj" fmla="val 10000"/>
              </a:avLst>
            </a:prstGeom>
            <a:solidFill>
              <a:schemeClr val="dk2"/>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623" name="Google Shape;623;p16"/>
            <p:cNvSpPr txBox="1"/>
            <p:nvPr/>
          </p:nvSpPr>
          <p:spPr>
            <a:xfrm>
              <a:off x="2297477" y="2164178"/>
              <a:ext cx="1510531" cy="809258"/>
            </a:xfrm>
            <a:prstGeom prst="rect">
              <a:avLst/>
            </a:prstGeom>
            <a:noFill/>
            <a:ln>
              <a:solidFill>
                <a:srgbClr val="FF0000"/>
              </a:solid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chemeClr val="lt1"/>
                </a:buClr>
                <a:buSzPts val="1050"/>
                <a:buFont typeface="Calibri"/>
                <a:buNone/>
              </a:pPr>
              <a:r>
                <a:rPr lang="pl-PL" sz="1400" b="0" i="0" u="none" strike="noStrike" cap="none" dirty="0">
                  <a:solidFill>
                    <a:schemeClr val="lt1"/>
                  </a:solidFill>
                  <a:latin typeface="Calibri"/>
                  <a:ea typeface="Calibri"/>
                  <a:cs typeface="Calibri"/>
                  <a:sym typeface="Calibri"/>
                </a:rPr>
                <a:t>Government Executive Academy</a:t>
              </a:r>
              <a:endParaRPr sz="1400" b="0" i="0" u="none" strike="noStrike" cap="none" dirty="0">
                <a:solidFill>
                  <a:schemeClr val="lt1"/>
                </a:solidFill>
                <a:latin typeface="Calibri"/>
                <a:ea typeface="Calibri"/>
                <a:cs typeface="Calibri"/>
                <a:sym typeface="Calibri"/>
              </a:endParaRPr>
            </a:p>
          </p:txBody>
        </p:sp>
      </p:grpSp>
      <p:grpSp>
        <p:nvGrpSpPr>
          <p:cNvPr id="624" name="Google Shape;624;p16"/>
          <p:cNvGrpSpPr/>
          <p:nvPr/>
        </p:nvGrpSpPr>
        <p:grpSpPr>
          <a:xfrm>
            <a:off x="6382542" y="2606366"/>
            <a:ext cx="1098980" cy="567669"/>
            <a:chOff x="2274093" y="3062039"/>
            <a:chExt cx="1547812" cy="798413"/>
          </a:xfrm>
        </p:grpSpPr>
        <p:sp>
          <p:nvSpPr>
            <p:cNvPr id="625" name="Google Shape;625;p16"/>
            <p:cNvSpPr/>
            <p:nvPr/>
          </p:nvSpPr>
          <p:spPr>
            <a:xfrm>
              <a:off x="2274093" y="3062039"/>
              <a:ext cx="1547812" cy="798413"/>
            </a:xfrm>
            <a:prstGeom prst="roundRect">
              <a:avLst>
                <a:gd name="adj" fmla="val 10000"/>
              </a:avLst>
            </a:prstGeom>
            <a:solidFill>
              <a:schemeClr val="dk2"/>
            </a:solidFill>
            <a:ln w="254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01" name="Google Shape;626;p16">
              <a:extLst>
                <a:ext uri="{FF2B5EF4-FFF2-40B4-BE49-F238E27FC236}">
                  <a16:creationId xmlns:a16="http://schemas.microsoft.com/office/drawing/2014/main" id="{E3E98327-9124-434B-BA5F-14C5E400ED2D}"/>
                </a:ext>
              </a:extLst>
            </p:cNvPr>
            <p:cNvSpPr txBox="1"/>
            <p:nvPr/>
          </p:nvSpPr>
          <p:spPr>
            <a:xfrm>
              <a:off x="2309348" y="3093610"/>
              <a:ext cx="1501042" cy="751643"/>
            </a:xfrm>
            <a:prstGeom prst="rect">
              <a:avLst/>
            </a:prstGeom>
            <a:noFill/>
            <a:ln>
              <a:solidFill>
                <a:srgbClr val="00B050"/>
              </a:solid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pl-PL" sz="1400" b="0" u="none" strike="noStrike" cap="none" dirty="0">
                  <a:solidFill>
                    <a:schemeClr val="lt1"/>
                  </a:solidFill>
                  <a:latin typeface="Calibri" panose="020F0502020204030204" pitchFamily="34" charset="0"/>
                  <a:ea typeface="Calibri"/>
                  <a:cs typeface="Calibri" panose="020F0502020204030204" pitchFamily="34" charset="0"/>
                  <a:sym typeface="Calibri"/>
                </a:rPr>
                <a:t>Summer School </a:t>
              </a:r>
              <a:br>
                <a:rPr lang="pl-PL" sz="1400" b="0" u="none" strike="noStrike" cap="none" dirty="0">
                  <a:solidFill>
                    <a:schemeClr val="lt1"/>
                  </a:solidFill>
                  <a:latin typeface="Calibri" panose="020F0502020204030204" pitchFamily="34" charset="0"/>
                  <a:ea typeface="Calibri"/>
                  <a:cs typeface="Calibri" panose="020F0502020204030204" pitchFamily="34" charset="0"/>
                  <a:sym typeface="Calibri"/>
                </a:rPr>
              </a:br>
              <a:r>
                <a:rPr lang="pl-PL" sz="1400" b="0" u="none" strike="noStrike" cap="none" dirty="0">
                  <a:solidFill>
                    <a:schemeClr val="lt1"/>
                  </a:solidFill>
                  <a:latin typeface="Calibri" panose="020F0502020204030204" pitchFamily="34" charset="0"/>
                  <a:ea typeface="Calibri"/>
                  <a:cs typeface="Calibri" panose="020F0502020204030204" pitchFamily="34" charset="0"/>
                  <a:sym typeface="Calibri"/>
                </a:rPr>
                <a:t>on NPD</a:t>
              </a:r>
              <a:endParaRPr sz="1400" b="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grpSp>
      <p:grpSp>
        <p:nvGrpSpPr>
          <p:cNvPr id="627" name="Google Shape;627;p16"/>
          <p:cNvGrpSpPr/>
          <p:nvPr/>
        </p:nvGrpSpPr>
        <p:grpSpPr>
          <a:xfrm>
            <a:off x="1956240" y="2594098"/>
            <a:ext cx="1144577" cy="586779"/>
            <a:chOff x="2274093" y="1219547"/>
            <a:chExt cx="1547812" cy="798413"/>
          </a:xfrm>
        </p:grpSpPr>
        <p:sp>
          <p:nvSpPr>
            <p:cNvPr id="628" name="Google Shape;628;p16"/>
            <p:cNvSpPr/>
            <p:nvPr/>
          </p:nvSpPr>
          <p:spPr>
            <a:xfrm>
              <a:off x="2274093" y="1219547"/>
              <a:ext cx="1547812" cy="798413"/>
            </a:xfrm>
            <a:prstGeom prst="roundRect">
              <a:avLst>
                <a:gd name="adj" fmla="val 10000"/>
              </a:avLst>
            </a:prstGeom>
            <a:solidFill>
              <a:schemeClr val="dk2"/>
            </a:solidFill>
            <a:ln w="254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16"/>
            <p:cNvSpPr txBox="1"/>
            <p:nvPr/>
          </p:nvSpPr>
          <p:spPr>
            <a:xfrm>
              <a:off x="2297478" y="1242932"/>
              <a:ext cx="1501042" cy="751643"/>
            </a:xfrm>
            <a:prstGeom prst="rect">
              <a:avLst/>
            </a:prstGeom>
            <a:noFill/>
            <a:ln>
              <a:solidFill>
                <a:srgbClr val="00B050"/>
              </a:solid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pl-PL" sz="1400" b="0" i="0" u="none" strike="noStrike" cap="none" dirty="0">
                  <a:solidFill>
                    <a:schemeClr val="lt1"/>
                  </a:solidFill>
                  <a:latin typeface="Calibri"/>
                  <a:ea typeface="Calibri"/>
                  <a:cs typeface="Calibri"/>
                  <a:sym typeface="Calibri"/>
                </a:rPr>
                <a:t> Fellowships</a:t>
              </a:r>
              <a:endParaRPr sz="1200" b="0" i="0" u="none" strike="noStrike" cap="none" dirty="0">
                <a:solidFill>
                  <a:srgbClr val="000000"/>
                </a:solidFill>
                <a:latin typeface="Arial"/>
                <a:ea typeface="Arial"/>
                <a:cs typeface="Arial"/>
                <a:sym typeface="Arial"/>
              </a:endParaRPr>
            </a:p>
          </p:txBody>
        </p:sp>
      </p:grpSp>
      <p:grpSp>
        <p:nvGrpSpPr>
          <p:cNvPr id="633" name="Google Shape;633;p16"/>
          <p:cNvGrpSpPr/>
          <p:nvPr/>
        </p:nvGrpSpPr>
        <p:grpSpPr>
          <a:xfrm>
            <a:off x="7854259" y="2647471"/>
            <a:ext cx="1098980" cy="567669"/>
            <a:chOff x="2274093" y="3062039"/>
            <a:chExt cx="1547812" cy="798413"/>
          </a:xfrm>
          <a:solidFill>
            <a:schemeClr val="tx2">
              <a:lumMod val="50000"/>
            </a:schemeClr>
          </a:solidFill>
        </p:grpSpPr>
        <p:sp>
          <p:nvSpPr>
            <p:cNvPr id="634" name="Google Shape;634;p16"/>
            <p:cNvSpPr/>
            <p:nvPr/>
          </p:nvSpPr>
          <p:spPr>
            <a:xfrm>
              <a:off x="2274093" y="3062039"/>
              <a:ext cx="1547812" cy="798413"/>
            </a:xfrm>
            <a:prstGeom prst="roundRect">
              <a:avLst>
                <a:gd name="adj" fmla="val 10000"/>
              </a:avLst>
            </a:prstGeom>
            <a:grpFill/>
            <a:ln w="254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635" name="Google Shape;635;p16"/>
            <p:cNvSpPr txBox="1"/>
            <p:nvPr/>
          </p:nvSpPr>
          <p:spPr>
            <a:xfrm>
              <a:off x="2297478" y="3085424"/>
              <a:ext cx="1501042" cy="751643"/>
            </a:xfrm>
            <a:prstGeom prst="rect">
              <a:avLst/>
            </a:prstGeom>
            <a:grpFill/>
            <a:ln>
              <a:solidFill>
                <a:srgbClr val="00B050"/>
              </a:solid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pl-PL" sz="1400" b="0" u="none" strike="noStrike" cap="none" dirty="0">
                  <a:solidFill>
                    <a:schemeClr val="lt1"/>
                  </a:solidFill>
                  <a:latin typeface="Calibri" panose="020F0502020204030204" pitchFamily="34" charset="0"/>
                  <a:ea typeface="Calibri"/>
                  <a:cs typeface="Calibri" panose="020F0502020204030204" pitchFamily="34" charset="0"/>
                  <a:sym typeface="Calibri"/>
                </a:rPr>
                <a:t>Consumer Engagement Lab</a:t>
              </a:r>
              <a:endParaRPr sz="1400" b="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grpSp>
      <p:grpSp>
        <p:nvGrpSpPr>
          <p:cNvPr id="636" name="Google Shape;636;p16"/>
          <p:cNvGrpSpPr/>
          <p:nvPr/>
        </p:nvGrpSpPr>
        <p:grpSpPr>
          <a:xfrm>
            <a:off x="3407112" y="2595560"/>
            <a:ext cx="1115837" cy="567669"/>
            <a:chOff x="2274093" y="1219547"/>
            <a:chExt cx="1547812" cy="798413"/>
          </a:xfrm>
        </p:grpSpPr>
        <p:sp>
          <p:nvSpPr>
            <p:cNvPr id="637" name="Google Shape;637;p16"/>
            <p:cNvSpPr/>
            <p:nvPr/>
          </p:nvSpPr>
          <p:spPr>
            <a:xfrm>
              <a:off x="2274093" y="1219547"/>
              <a:ext cx="1547812" cy="798413"/>
            </a:xfrm>
            <a:prstGeom prst="roundRect">
              <a:avLst>
                <a:gd name="adj" fmla="val 10000"/>
              </a:avLst>
            </a:prstGeom>
            <a:solidFill>
              <a:srgbClr val="24A2E4"/>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16"/>
            <p:cNvSpPr txBox="1"/>
            <p:nvPr/>
          </p:nvSpPr>
          <p:spPr>
            <a:xfrm>
              <a:off x="2297479" y="1240051"/>
              <a:ext cx="1501042" cy="751643"/>
            </a:xfrm>
            <a:prstGeom prst="rect">
              <a:avLst/>
            </a:prstGeom>
            <a:solidFill>
              <a:srgbClr val="24A2E4"/>
            </a:solidFill>
            <a:ln w="9525" cap="flat" cmpd="sng">
              <a:solidFill>
                <a:srgbClr val="FF0000"/>
              </a:solidFill>
              <a:prstDash val="solid"/>
              <a:round/>
              <a:headEnd type="none" w="sm" len="sm"/>
              <a:tailEnd type="none" w="sm" len="sm"/>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s-ES" sz="1400" dirty="0">
                  <a:solidFill>
                    <a:schemeClr val="lt1"/>
                  </a:solidFill>
                  <a:latin typeface="Calibri"/>
                  <a:ea typeface="Calibri"/>
                  <a:cs typeface="Calibri"/>
                  <a:sym typeface="Calibri"/>
                </a:rPr>
                <a:t>R&amp;D </a:t>
              </a:r>
              <a:r>
                <a:rPr lang="pl-PL" sz="1400" b="0" i="0" u="none" strike="noStrike" cap="none" dirty="0">
                  <a:solidFill>
                    <a:schemeClr val="lt1"/>
                  </a:solidFill>
                  <a:latin typeface="Calibri"/>
                  <a:ea typeface="Calibri"/>
                  <a:cs typeface="Calibri"/>
                  <a:sym typeface="Calibri"/>
                </a:rPr>
                <a:t>Expert Community</a:t>
              </a:r>
              <a:endParaRPr sz="1200" b="0" i="0" u="none" strike="noStrike" cap="none" dirty="0">
                <a:solidFill>
                  <a:srgbClr val="000000"/>
                </a:solidFill>
                <a:latin typeface="Arial"/>
                <a:ea typeface="Arial"/>
                <a:cs typeface="Arial"/>
                <a:sym typeface="Arial"/>
              </a:endParaRPr>
            </a:p>
          </p:txBody>
        </p:sp>
      </p:grpSp>
      <p:grpSp>
        <p:nvGrpSpPr>
          <p:cNvPr id="639" name="Google Shape;639;p16"/>
          <p:cNvGrpSpPr/>
          <p:nvPr/>
        </p:nvGrpSpPr>
        <p:grpSpPr>
          <a:xfrm>
            <a:off x="3414322" y="3272062"/>
            <a:ext cx="1115837" cy="421255"/>
            <a:chOff x="2274093" y="1219547"/>
            <a:chExt cx="1547812" cy="798413"/>
          </a:xfrm>
          <a:solidFill>
            <a:schemeClr val="accent1">
              <a:lumMod val="75000"/>
            </a:schemeClr>
          </a:solidFill>
        </p:grpSpPr>
        <p:sp>
          <p:nvSpPr>
            <p:cNvPr id="640" name="Google Shape;640;p16"/>
            <p:cNvSpPr/>
            <p:nvPr/>
          </p:nvSpPr>
          <p:spPr>
            <a:xfrm>
              <a:off x="2274093" y="1219547"/>
              <a:ext cx="1547812" cy="798413"/>
            </a:xfrm>
            <a:prstGeom prst="roundRect">
              <a:avLst>
                <a:gd name="adj" fmla="val 10000"/>
              </a:avLst>
            </a:prstGeom>
            <a:grpFill/>
            <a:ln w="254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16"/>
            <p:cNvSpPr txBox="1"/>
            <p:nvPr/>
          </p:nvSpPr>
          <p:spPr>
            <a:xfrm>
              <a:off x="2297478" y="1242932"/>
              <a:ext cx="1501042" cy="751643"/>
            </a:xfrm>
            <a:prstGeom prst="rect">
              <a:avLst/>
            </a:prstGeom>
            <a:grpFill/>
            <a:ln>
              <a:solidFill>
                <a:srgbClr val="00B050"/>
              </a:solid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pl-PL" sz="1400" b="0" i="0" u="none" strike="noStrike" cap="none" dirty="0">
                  <a:solidFill>
                    <a:schemeClr val="lt1"/>
                  </a:solidFill>
                  <a:latin typeface="Calibri"/>
                  <a:ea typeface="Calibri"/>
                  <a:cs typeface="Calibri"/>
                  <a:sym typeface="Calibri"/>
                </a:rPr>
                <a:t>Talent</a:t>
              </a:r>
              <a:r>
                <a:rPr lang="pl-PL" sz="1400" dirty="0">
                  <a:solidFill>
                    <a:schemeClr val="lt1"/>
                  </a:solidFill>
                  <a:latin typeface="Calibri"/>
                  <a:ea typeface="Calibri"/>
                  <a:cs typeface="Calibri"/>
                  <a:sym typeface="Calibri"/>
                </a:rPr>
                <a:t>s</a:t>
              </a:r>
              <a:endParaRPr sz="1400" b="0" i="0" u="none" strike="noStrike" cap="none" dirty="0">
                <a:solidFill>
                  <a:schemeClr val="lt1"/>
                </a:solidFill>
                <a:latin typeface="Calibri"/>
                <a:ea typeface="Calibri"/>
                <a:cs typeface="Calibri"/>
                <a:sym typeface="Calibri"/>
              </a:endParaRPr>
            </a:p>
          </p:txBody>
        </p:sp>
      </p:grpSp>
      <p:sp>
        <p:nvSpPr>
          <p:cNvPr id="645" name="Google Shape;645;p16"/>
          <p:cNvSpPr/>
          <p:nvPr/>
        </p:nvSpPr>
        <p:spPr>
          <a:xfrm>
            <a:off x="5103695" y="5917907"/>
            <a:ext cx="504056" cy="288032"/>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6" name="Google Shape;646;p16"/>
          <p:cNvSpPr txBox="1"/>
          <p:nvPr/>
        </p:nvSpPr>
        <p:spPr>
          <a:xfrm>
            <a:off x="5699182" y="5949859"/>
            <a:ext cx="1512168" cy="276999"/>
          </a:xfrm>
          <a:prstGeom prst="rect">
            <a:avLst/>
          </a:prstGeom>
          <a:noFill/>
          <a:ln>
            <a:noFill/>
          </a:ln>
        </p:spPr>
        <p:txBody>
          <a:bodyPr spcFirstLastPara="1" wrap="square" lIns="91425" tIns="45700" rIns="91425" bIns="45700" anchor="t" anchorCtr="0">
            <a:noAutofit/>
          </a:bodyPr>
          <a:lstStyle/>
          <a:p>
            <a:pPr marL="0" marR="0" lvl="0" indent="0" algn="l">
              <a:lnSpc>
                <a:spcPct val="100000"/>
              </a:lnSpc>
              <a:spcBef>
                <a:spcPts val="0"/>
              </a:spcBef>
              <a:spcAft>
                <a:spcPts val="0"/>
              </a:spcAft>
              <a:buClr>
                <a:srgbClr val="000000"/>
              </a:buClr>
              <a:buSzPts val="1200"/>
              <a:buNone/>
            </a:pPr>
            <a:r>
              <a:rPr lang="en-GB" sz="1200" b="1" dirty="0">
                <a:solidFill>
                  <a:schemeClr val="dk1"/>
                </a:solidFill>
                <a:latin typeface="Calibri"/>
                <a:cs typeface="Calibri"/>
              </a:rPr>
              <a:t>entrepreneurship</a:t>
            </a:r>
          </a:p>
        </p:txBody>
      </p:sp>
      <p:sp>
        <p:nvSpPr>
          <p:cNvPr id="647" name="Google Shape;647;p16"/>
          <p:cNvSpPr/>
          <p:nvPr/>
        </p:nvSpPr>
        <p:spPr>
          <a:xfrm>
            <a:off x="5108513" y="5507339"/>
            <a:ext cx="504056" cy="288032"/>
          </a:xfrm>
          <a:prstGeom prst="roundRect">
            <a:avLst>
              <a:gd name="adj" fmla="val 16667"/>
            </a:avLst>
          </a:prstGeom>
          <a:solidFill>
            <a:schemeClr val="dk2"/>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8" name="Google Shape;648;p16"/>
          <p:cNvSpPr txBox="1"/>
          <p:nvPr/>
        </p:nvSpPr>
        <p:spPr>
          <a:xfrm>
            <a:off x="5716040" y="5550690"/>
            <a:ext cx="151216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dirty="0">
                <a:solidFill>
                  <a:schemeClr val="dk1"/>
                </a:solidFill>
                <a:latin typeface="Calibri"/>
                <a:ea typeface="Calibri"/>
                <a:cs typeface="Calibri"/>
                <a:sym typeface="Calibri"/>
              </a:rPr>
              <a:t>education</a:t>
            </a:r>
            <a:endParaRPr lang="en-GB" sz="1400" b="0" i="0" u="none" strike="noStrike" cap="none" dirty="0">
              <a:solidFill>
                <a:srgbClr val="000000"/>
              </a:solidFill>
              <a:latin typeface="Arial"/>
              <a:ea typeface="Arial"/>
              <a:cs typeface="Arial"/>
              <a:sym typeface="Arial"/>
            </a:endParaRPr>
          </a:p>
        </p:txBody>
      </p:sp>
      <p:sp>
        <p:nvSpPr>
          <p:cNvPr id="649" name="Google Shape;649;p16"/>
          <p:cNvSpPr/>
          <p:nvPr/>
        </p:nvSpPr>
        <p:spPr>
          <a:xfrm>
            <a:off x="7210803" y="5518382"/>
            <a:ext cx="504056" cy="288032"/>
          </a:xfrm>
          <a:prstGeom prst="roundRect">
            <a:avLst>
              <a:gd name="adj"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0" name="Google Shape;650;p16"/>
          <p:cNvSpPr txBox="1"/>
          <p:nvPr/>
        </p:nvSpPr>
        <p:spPr>
          <a:xfrm>
            <a:off x="7718230" y="5570634"/>
            <a:ext cx="1512168"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dirty="0">
                <a:solidFill>
                  <a:schemeClr val="dk1"/>
                </a:solidFill>
                <a:latin typeface="Calibri"/>
                <a:ea typeface="Calibri"/>
                <a:cs typeface="Calibri"/>
                <a:sym typeface="Calibri"/>
              </a:rPr>
              <a:t>innovation</a:t>
            </a:r>
            <a:endParaRPr lang="en-GB" sz="1400" b="0" i="0" u="none" strike="noStrike" cap="none" dirty="0">
              <a:solidFill>
                <a:schemeClr val="dk1"/>
              </a:solidFill>
              <a:latin typeface="Arial"/>
              <a:ea typeface="Arial"/>
              <a:cs typeface="Arial"/>
              <a:sym typeface="Arial"/>
            </a:endParaRPr>
          </a:p>
        </p:txBody>
      </p:sp>
      <p:sp>
        <p:nvSpPr>
          <p:cNvPr id="652" name="Google Shape;652;p16"/>
          <p:cNvSpPr/>
          <p:nvPr/>
        </p:nvSpPr>
        <p:spPr>
          <a:xfrm>
            <a:off x="7210803" y="5964010"/>
            <a:ext cx="504056" cy="288032"/>
          </a:xfrm>
          <a:prstGeom prst="roundRect">
            <a:avLst>
              <a:gd name="adj" fmla="val 16667"/>
            </a:avLst>
          </a:prstGeom>
          <a:solidFill>
            <a:schemeClr val="tx2">
              <a:lumMod val="75000"/>
            </a:scheme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3" name="Google Shape;653;p16"/>
          <p:cNvSpPr txBox="1"/>
          <p:nvPr/>
        </p:nvSpPr>
        <p:spPr>
          <a:xfrm>
            <a:off x="7718230" y="5984391"/>
            <a:ext cx="1512168" cy="276999"/>
          </a:xfrm>
          <a:prstGeom prst="rect">
            <a:avLst/>
          </a:prstGeom>
          <a:noFill/>
          <a:ln>
            <a:noFill/>
          </a:ln>
        </p:spPr>
        <p:txBody>
          <a:bodyPr spcFirstLastPara="1" wrap="square" lIns="91425" tIns="45700" rIns="91425" bIns="45700" anchor="t" anchorCtr="0">
            <a:noAutofit/>
          </a:bodyPr>
          <a:lstStyle/>
          <a:p>
            <a:pPr>
              <a:buSzPts val="1200"/>
            </a:pPr>
            <a:r>
              <a:rPr lang="en-GB" sz="1200" b="1" dirty="0">
                <a:solidFill>
                  <a:schemeClr val="dk1"/>
                </a:solidFill>
                <a:latin typeface="Calibri"/>
                <a:cs typeface="Calibri"/>
              </a:rPr>
              <a:t>public engagement</a:t>
            </a:r>
            <a:endParaRPr lang="en-GB" sz="1200" b="1" i="0" u="none" strike="noStrike" cap="none" dirty="0">
              <a:solidFill>
                <a:schemeClr val="dk1"/>
              </a:solidFill>
              <a:latin typeface="Calibri"/>
              <a:cs typeface="Calibri"/>
            </a:endParaRPr>
          </a:p>
        </p:txBody>
      </p:sp>
      <p:grpSp>
        <p:nvGrpSpPr>
          <p:cNvPr id="75" name="Google Shape;612;p16">
            <a:extLst>
              <a:ext uri="{FF2B5EF4-FFF2-40B4-BE49-F238E27FC236}">
                <a16:creationId xmlns:a16="http://schemas.microsoft.com/office/drawing/2014/main" id="{966AA90A-D4AB-4C6A-A26D-3404AA1C55EF}"/>
              </a:ext>
            </a:extLst>
          </p:cNvPr>
          <p:cNvGrpSpPr/>
          <p:nvPr/>
        </p:nvGrpSpPr>
        <p:grpSpPr>
          <a:xfrm>
            <a:off x="237346" y="4024102"/>
            <a:ext cx="1438571" cy="314656"/>
            <a:chOff x="4283974" y="3093055"/>
            <a:chExt cx="1547812" cy="798413"/>
          </a:xfrm>
        </p:grpSpPr>
        <p:sp>
          <p:nvSpPr>
            <p:cNvPr id="76" name="Google Shape;613;p16">
              <a:extLst>
                <a:ext uri="{FF2B5EF4-FFF2-40B4-BE49-F238E27FC236}">
                  <a16:creationId xmlns:a16="http://schemas.microsoft.com/office/drawing/2014/main" id="{42E69F79-00E3-417B-87F7-58BB08941A67}"/>
                </a:ext>
              </a:extLst>
            </p:cNvPr>
            <p:cNvSpPr/>
            <p:nvPr/>
          </p:nvSpPr>
          <p:spPr>
            <a:xfrm>
              <a:off x="4283974" y="3093055"/>
              <a:ext cx="1547812" cy="798413"/>
            </a:xfrm>
            <a:prstGeom prst="roundRect">
              <a:avLst>
                <a:gd name="adj" fmla="val 1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614;p16">
              <a:extLst>
                <a:ext uri="{FF2B5EF4-FFF2-40B4-BE49-F238E27FC236}">
                  <a16:creationId xmlns:a16="http://schemas.microsoft.com/office/drawing/2014/main" id="{5703A96D-89E9-41C6-B01F-977BCA748E18}"/>
                </a:ext>
              </a:extLst>
            </p:cNvPr>
            <p:cNvSpPr txBox="1"/>
            <p:nvPr/>
          </p:nvSpPr>
          <p:spPr>
            <a:xfrm>
              <a:off x="4307359" y="3116440"/>
              <a:ext cx="1501042" cy="751643"/>
            </a:xfrm>
            <a:prstGeom prst="rect">
              <a:avLst/>
            </a:prstGeom>
            <a:noFill/>
            <a:ln>
              <a:solidFill>
                <a:srgbClr val="FF0000"/>
              </a:solidFill>
            </a:ln>
          </p:spPr>
          <p:txBody>
            <a:bodyPr spcFirstLastPara="1" wrap="square" lIns="35550" tIns="26650" rIns="35550" bIns="26650" anchor="ctr" anchorCtr="0">
              <a:noAutofit/>
            </a:bodyPr>
            <a:lstStyle/>
            <a:p>
              <a:pPr lvl="0" algn="ctr">
                <a:lnSpc>
                  <a:spcPct val="90000"/>
                </a:lnSpc>
                <a:buClr>
                  <a:schemeClr val="lt1"/>
                </a:buClr>
                <a:buSzPts val="1200"/>
              </a:pPr>
              <a:r>
                <a:rPr lang="pl-PL" sz="1200">
                  <a:solidFill>
                    <a:schemeClr val="lt1"/>
                  </a:solidFill>
                  <a:latin typeface="Calibri"/>
                  <a:cs typeface="Calibri"/>
                </a:rPr>
                <a:t>Challenge </a:t>
              </a:r>
              <a:r>
                <a:rPr lang="pl-PL" sz="1200" err="1">
                  <a:solidFill>
                    <a:schemeClr val="lt1"/>
                  </a:solidFill>
                  <a:latin typeface="Calibri"/>
                  <a:cs typeface="Calibri"/>
                </a:rPr>
                <a:t>Labs</a:t>
              </a:r>
              <a:endParaRPr sz="1200">
                <a:solidFill>
                  <a:schemeClr val="lt1"/>
                </a:solidFill>
                <a:latin typeface="Calibri"/>
                <a:cs typeface="Calibri"/>
              </a:endParaRPr>
            </a:p>
          </p:txBody>
        </p:sp>
      </p:grpSp>
      <p:grpSp>
        <p:nvGrpSpPr>
          <p:cNvPr id="78" name="Google Shape;612;p16">
            <a:extLst>
              <a:ext uri="{FF2B5EF4-FFF2-40B4-BE49-F238E27FC236}">
                <a16:creationId xmlns:a16="http://schemas.microsoft.com/office/drawing/2014/main" id="{7FDA19E0-FE6E-4FD8-AC2A-59F9646ADECA}"/>
              </a:ext>
            </a:extLst>
          </p:cNvPr>
          <p:cNvGrpSpPr/>
          <p:nvPr/>
        </p:nvGrpSpPr>
        <p:grpSpPr>
          <a:xfrm>
            <a:off x="234550" y="3534965"/>
            <a:ext cx="1444483" cy="436366"/>
            <a:chOff x="4283974" y="3093055"/>
            <a:chExt cx="1547812" cy="798413"/>
          </a:xfrm>
        </p:grpSpPr>
        <p:sp>
          <p:nvSpPr>
            <p:cNvPr id="79" name="Google Shape;613;p16">
              <a:extLst>
                <a:ext uri="{FF2B5EF4-FFF2-40B4-BE49-F238E27FC236}">
                  <a16:creationId xmlns:a16="http://schemas.microsoft.com/office/drawing/2014/main" id="{DAAEF1D5-814D-42AF-9201-AE3F5282101E}"/>
                </a:ext>
              </a:extLst>
            </p:cNvPr>
            <p:cNvSpPr/>
            <p:nvPr/>
          </p:nvSpPr>
          <p:spPr>
            <a:xfrm>
              <a:off x="4283974" y="3093055"/>
              <a:ext cx="1547812" cy="798413"/>
            </a:xfrm>
            <a:prstGeom prst="roundRect">
              <a:avLst>
                <a:gd name="adj" fmla="val 1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p:txBody>
        </p:sp>
        <p:sp>
          <p:nvSpPr>
            <p:cNvPr id="80" name="Google Shape;614;p16">
              <a:extLst>
                <a:ext uri="{FF2B5EF4-FFF2-40B4-BE49-F238E27FC236}">
                  <a16:creationId xmlns:a16="http://schemas.microsoft.com/office/drawing/2014/main" id="{188C9D4A-3E7D-4F06-9FB7-A470D8DDA34B}"/>
                </a:ext>
              </a:extLst>
            </p:cNvPr>
            <p:cNvSpPr txBox="1"/>
            <p:nvPr/>
          </p:nvSpPr>
          <p:spPr>
            <a:xfrm>
              <a:off x="4303268" y="3116497"/>
              <a:ext cx="1501042" cy="774971"/>
            </a:xfrm>
            <a:prstGeom prst="rect">
              <a:avLst/>
            </a:prstGeom>
            <a:noFill/>
            <a:ln>
              <a:solidFill>
                <a:srgbClr val="FF0000"/>
              </a:solidFill>
            </a:ln>
          </p:spPr>
          <p:txBody>
            <a:bodyPr spcFirstLastPara="1" wrap="square" lIns="35550" tIns="26650" rIns="35550" bIns="26650" anchor="ctr" anchorCtr="0">
              <a:noAutofit/>
            </a:bodyPr>
            <a:lstStyle/>
            <a:p>
              <a:pPr lvl="0" algn="ctr">
                <a:lnSpc>
                  <a:spcPct val="113000"/>
                </a:lnSpc>
                <a:buSzPts val="2400"/>
              </a:pPr>
              <a:r>
                <a:rPr lang="pl-PL" sz="1200" err="1">
                  <a:solidFill>
                    <a:schemeClr val="lt1"/>
                  </a:solidFill>
                  <a:latin typeface="Calibri"/>
                  <a:cs typeface="Calibri"/>
                </a:rPr>
                <a:t>Legal</a:t>
              </a:r>
              <a:r>
                <a:rPr lang="pl-PL" sz="1200">
                  <a:solidFill>
                    <a:schemeClr val="lt1"/>
                  </a:solidFill>
                  <a:latin typeface="Calibri"/>
                  <a:cs typeface="Calibri"/>
                </a:rPr>
                <a:t>/</a:t>
              </a:r>
              <a:r>
                <a:rPr lang="pl-PL" sz="1200" err="1">
                  <a:solidFill>
                    <a:schemeClr val="lt1"/>
                  </a:solidFill>
                  <a:latin typeface="Calibri"/>
                  <a:cs typeface="Calibri"/>
                </a:rPr>
                <a:t>accounting</a:t>
              </a:r>
              <a:r>
                <a:rPr lang="pl-PL" sz="1200">
                  <a:solidFill>
                    <a:schemeClr val="lt1"/>
                  </a:solidFill>
                  <a:latin typeface="Calibri"/>
                  <a:cs typeface="Calibri"/>
                </a:rPr>
                <a:t> </a:t>
              </a:r>
              <a:r>
                <a:rPr lang="pl-PL" sz="1200" err="1">
                  <a:solidFill>
                    <a:schemeClr val="lt1"/>
                  </a:solidFill>
                  <a:latin typeface="Calibri"/>
                  <a:cs typeface="Calibri"/>
                </a:rPr>
                <a:t>support</a:t>
              </a:r>
              <a:endParaRPr lang="pl-PL" sz="1200">
                <a:solidFill>
                  <a:schemeClr val="lt1"/>
                </a:solidFill>
                <a:latin typeface="Calibri"/>
                <a:cs typeface="Calibri"/>
              </a:endParaRPr>
            </a:p>
          </p:txBody>
        </p:sp>
      </p:grpSp>
      <p:grpSp>
        <p:nvGrpSpPr>
          <p:cNvPr id="98" name="Google Shape;642;p16">
            <a:extLst>
              <a:ext uri="{FF2B5EF4-FFF2-40B4-BE49-F238E27FC236}">
                <a16:creationId xmlns:a16="http://schemas.microsoft.com/office/drawing/2014/main" id="{1CC608B1-BED8-421C-BCDF-411F332E803E}"/>
              </a:ext>
            </a:extLst>
          </p:cNvPr>
          <p:cNvGrpSpPr/>
          <p:nvPr/>
        </p:nvGrpSpPr>
        <p:grpSpPr>
          <a:xfrm>
            <a:off x="6382542" y="3252151"/>
            <a:ext cx="1115837" cy="679757"/>
            <a:chOff x="2274093" y="1219547"/>
            <a:chExt cx="1547812" cy="798413"/>
          </a:xfrm>
        </p:grpSpPr>
        <p:sp>
          <p:nvSpPr>
            <p:cNvPr id="99" name="Google Shape;643;p16">
              <a:extLst>
                <a:ext uri="{FF2B5EF4-FFF2-40B4-BE49-F238E27FC236}">
                  <a16:creationId xmlns:a16="http://schemas.microsoft.com/office/drawing/2014/main" id="{4E71B6AD-8703-4BE6-8A7D-B286858B919D}"/>
                </a:ext>
              </a:extLst>
            </p:cNvPr>
            <p:cNvSpPr/>
            <p:nvPr/>
          </p:nvSpPr>
          <p:spPr>
            <a:xfrm>
              <a:off x="2274093" y="1219547"/>
              <a:ext cx="1547812" cy="798413"/>
            </a:xfrm>
            <a:prstGeom prst="roundRect">
              <a:avLst>
                <a:gd name="adj" fmla="val 10000"/>
              </a:avLst>
            </a:prstGeom>
            <a:solidFill>
              <a:schemeClr val="dk2"/>
            </a:solidFill>
            <a:ln w="254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00" name="Google Shape;644;p16">
              <a:extLst>
                <a:ext uri="{FF2B5EF4-FFF2-40B4-BE49-F238E27FC236}">
                  <a16:creationId xmlns:a16="http://schemas.microsoft.com/office/drawing/2014/main" id="{7232B82E-FB7F-465F-B884-609CDA52382F}"/>
                </a:ext>
              </a:extLst>
            </p:cNvPr>
            <p:cNvSpPr txBox="1"/>
            <p:nvPr/>
          </p:nvSpPr>
          <p:spPr>
            <a:xfrm>
              <a:off x="2297479" y="1242932"/>
              <a:ext cx="1501042" cy="751643"/>
            </a:xfrm>
            <a:prstGeom prst="rect">
              <a:avLst/>
            </a:prstGeom>
            <a:noFill/>
            <a:ln>
              <a:solidFill>
                <a:srgbClr val="00B050"/>
              </a:solidFill>
            </a:ln>
          </p:spPr>
          <p:txBody>
            <a:bodyPr spcFirstLastPara="1" wrap="square" lIns="35550" tIns="26650" rIns="35550" bIns="26650" anchor="ctr" anchorCtr="0">
              <a:noAutofit/>
            </a:bodyPr>
            <a:lstStyle/>
            <a:p>
              <a:pPr lvl="0" algn="ctr">
                <a:lnSpc>
                  <a:spcPct val="90000"/>
                </a:lnSpc>
                <a:buSzPts val="1200"/>
              </a:pPr>
              <a:r>
                <a:rPr lang="en-GB" sz="1050">
                  <a:solidFill>
                    <a:schemeClr val="bg1"/>
                  </a:solidFill>
                </a:rPr>
                <a:t>Support for Diary Production Sector in RIS Region</a:t>
              </a:r>
              <a:endParaRPr sz="1200" b="0" u="none" strike="noStrike" cap="none">
                <a:solidFill>
                  <a:schemeClr val="bg1"/>
                </a:solidFill>
                <a:latin typeface="Calibri" panose="020F0502020204030204" pitchFamily="34" charset="0"/>
                <a:ea typeface="Calibri"/>
                <a:cs typeface="Calibri" panose="020F0502020204030204" pitchFamily="34" charset="0"/>
                <a:sym typeface="Calibri"/>
              </a:endParaRPr>
            </a:p>
          </p:txBody>
        </p:sp>
      </p:grpSp>
      <p:sp>
        <p:nvSpPr>
          <p:cNvPr id="87" name="Google Shape;652;p16">
            <a:extLst>
              <a:ext uri="{FF2B5EF4-FFF2-40B4-BE49-F238E27FC236}">
                <a16:creationId xmlns:a16="http://schemas.microsoft.com/office/drawing/2014/main" id="{442B0558-634B-4E9D-8721-1EE28DBE426D}"/>
              </a:ext>
            </a:extLst>
          </p:cNvPr>
          <p:cNvSpPr/>
          <p:nvPr/>
        </p:nvSpPr>
        <p:spPr>
          <a:xfrm>
            <a:off x="2539309" y="5473284"/>
            <a:ext cx="504056" cy="288032"/>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652;p16">
            <a:extLst>
              <a:ext uri="{FF2B5EF4-FFF2-40B4-BE49-F238E27FC236}">
                <a16:creationId xmlns:a16="http://schemas.microsoft.com/office/drawing/2014/main" id="{6FCA3ADA-A329-4796-9531-A3DDC6BE8049}"/>
              </a:ext>
            </a:extLst>
          </p:cNvPr>
          <p:cNvSpPr/>
          <p:nvPr/>
        </p:nvSpPr>
        <p:spPr>
          <a:xfrm>
            <a:off x="2539290" y="5858647"/>
            <a:ext cx="504056" cy="288032"/>
          </a:xfrm>
          <a:prstGeom prst="roundRect">
            <a:avLst>
              <a:gd name="adj" fmla="val 16667"/>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648;p16">
            <a:extLst>
              <a:ext uri="{FF2B5EF4-FFF2-40B4-BE49-F238E27FC236}">
                <a16:creationId xmlns:a16="http://schemas.microsoft.com/office/drawing/2014/main" id="{DA4E131A-5020-440C-9995-C8582CF0E404}"/>
              </a:ext>
            </a:extLst>
          </p:cNvPr>
          <p:cNvSpPr txBox="1"/>
          <p:nvPr/>
        </p:nvSpPr>
        <p:spPr>
          <a:xfrm>
            <a:off x="3098571" y="5484317"/>
            <a:ext cx="1659376" cy="276999"/>
          </a:xfrm>
          <a:prstGeom prst="rect">
            <a:avLst/>
          </a:prstGeom>
          <a:noFill/>
          <a:ln>
            <a:noFill/>
          </a:ln>
        </p:spPr>
        <p:txBody>
          <a:bodyPr spcFirstLastPara="1" wrap="square" lIns="91425" tIns="45700" rIns="91425" bIns="45700" anchor="t" anchorCtr="0">
            <a:noAutofit/>
          </a:bodyPr>
          <a:lstStyle/>
          <a:p>
            <a:pPr>
              <a:buSzPts val="1200"/>
            </a:pPr>
            <a:r>
              <a:rPr lang="en-GB" sz="1200" b="1" dirty="0">
                <a:solidFill>
                  <a:schemeClr val="dk1"/>
                </a:solidFill>
                <a:latin typeface="Calibri"/>
                <a:cs typeface="Calibri"/>
              </a:rPr>
              <a:t>Implemented by CLCs</a:t>
            </a:r>
            <a:endParaRPr lang="en-GB" sz="1200" b="1" i="0" u="none" strike="noStrike" cap="none" dirty="0">
              <a:solidFill>
                <a:schemeClr val="dk1"/>
              </a:solidFill>
              <a:latin typeface="Calibri"/>
              <a:ea typeface="Arial"/>
              <a:cs typeface="Calibri"/>
            </a:endParaRPr>
          </a:p>
        </p:txBody>
      </p:sp>
      <p:sp>
        <p:nvSpPr>
          <p:cNvPr id="90" name="Google Shape;648;p16">
            <a:extLst>
              <a:ext uri="{FF2B5EF4-FFF2-40B4-BE49-F238E27FC236}">
                <a16:creationId xmlns:a16="http://schemas.microsoft.com/office/drawing/2014/main" id="{A8B3B96B-8740-4942-B600-DE009CFBB052}"/>
              </a:ext>
            </a:extLst>
          </p:cNvPr>
          <p:cNvSpPr txBox="1"/>
          <p:nvPr/>
        </p:nvSpPr>
        <p:spPr>
          <a:xfrm>
            <a:off x="3098571" y="5914790"/>
            <a:ext cx="1512168" cy="276999"/>
          </a:xfrm>
          <a:prstGeom prst="rect">
            <a:avLst/>
          </a:prstGeom>
          <a:noFill/>
          <a:ln>
            <a:noFill/>
          </a:ln>
        </p:spPr>
        <p:txBody>
          <a:bodyPr spcFirstLastPara="1" wrap="square" lIns="91425" tIns="45700" rIns="91425" bIns="45700" anchor="t" anchorCtr="0">
            <a:noAutofit/>
          </a:bodyPr>
          <a:lstStyle/>
          <a:p>
            <a:pPr>
              <a:buSzPts val="1200"/>
            </a:pPr>
            <a:r>
              <a:rPr lang="en-GB" sz="1200" b="1" dirty="0">
                <a:solidFill>
                  <a:schemeClr val="dk1"/>
                </a:solidFill>
                <a:latin typeface="Calibri"/>
                <a:cs typeface="Calibri"/>
              </a:rPr>
              <a:t>Partners projects</a:t>
            </a:r>
            <a:endParaRPr lang="en-GB" sz="1200" b="1" i="0" u="none" strike="noStrike" cap="none" dirty="0">
              <a:solidFill>
                <a:schemeClr val="dk1"/>
              </a:solidFill>
              <a:latin typeface="Calibri"/>
              <a:ea typeface="Arial"/>
              <a:cs typeface="Calibri"/>
            </a:endParaRPr>
          </a:p>
        </p:txBody>
      </p:sp>
      <p:grpSp>
        <p:nvGrpSpPr>
          <p:cNvPr id="91" name="Google Shape;609;p16">
            <a:extLst>
              <a:ext uri="{FF2B5EF4-FFF2-40B4-BE49-F238E27FC236}">
                <a16:creationId xmlns:a16="http://schemas.microsoft.com/office/drawing/2014/main" id="{714F6546-DC91-4307-B9D8-50F0210480F8}"/>
              </a:ext>
            </a:extLst>
          </p:cNvPr>
          <p:cNvGrpSpPr/>
          <p:nvPr/>
        </p:nvGrpSpPr>
        <p:grpSpPr>
          <a:xfrm>
            <a:off x="228019" y="2787172"/>
            <a:ext cx="1450452" cy="305899"/>
            <a:chOff x="4283974" y="2150627"/>
            <a:chExt cx="1547812" cy="798413"/>
          </a:xfrm>
        </p:grpSpPr>
        <p:sp>
          <p:nvSpPr>
            <p:cNvPr id="92" name="Google Shape;610;p16">
              <a:extLst>
                <a:ext uri="{FF2B5EF4-FFF2-40B4-BE49-F238E27FC236}">
                  <a16:creationId xmlns:a16="http://schemas.microsoft.com/office/drawing/2014/main" id="{25CB898D-C9BD-478A-875F-7BF8AF0675CB}"/>
                </a:ext>
              </a:extLst>
            </p:cNvPr>
            <p:cNvSpPr/>
            <p:nvPr/>
          </p:nvSpPr>
          <p:spPr>
            <a:xfrm>
              <a:off x="4283974" y="2150627"/>
              <a:ext cx="1547812" cy="798413"/>
            </a:xfrm>
            <a:prstGeom prst="roundRect">
              <a:avLst>
                <a:gd name="adj" fmla="val 1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p:txBody>
        </p:sp>
        <p:sp>
          <p:nvSpPr>
            <p:cNvPr id="93" name="Google Shape;611;p16">
              <a:extLst>
                <a:ext uri="{FF2B5EF4-FFF2-40B4-BE49-F238E27FC236}">
                  <a16:creationId xmlns:a16="http://schemas.microsoft.com/office/drawing/2014/main" id="{28B16F8D-5BB1-4118-BD31-C29826FE3F26}"/>
                </a:ext>
              </a:extLst>
            </p:cNvPr>
            <p:cNvSpPr txBox="1"/>
            <p:nvPr/>
          </p:nvSpPr>
          <p:spPr>
            <a:xfrm>
              <a:off x="4307360" y="2174012"/>
              <a:ext cx="1501042" cy="751643"/>
            </a:xfrm>
            <a:prstGeom prst="rect">
              <a:avLst/>
            </a:prstGeom>
            <a:noFill/>
            <a:ln>
              <a:solidFill>
                <a:srgbClr val="FF0000"/>
              </a:solid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pl-PL" sz="1400" b="0" i="0" u="none" strike="noStrike" cap="none" dirty="0">
                  <a:solidFill>
                    <a:schemeClr val="lt1"/>
                  </a:solidFill>
                  <a:latin typeface="Calibri"/>
                  <a:ea typeface="Calibri"/>
                  <a:cs typeface="Calibri"/>
                  <a:sym typeface="Calibri"/>
                </a:rPr>
                <a:t>Demo days</a:t>
              </a:r>
              <a:endParaRPr sz="1200" b="0" i="0" u="none" strike="noStrike" cap="none" dirty="0">
                <a:solidFill>
                  <a:srgbClr val="000000"/>
                </a:solidFill>
                <a:latin typeface="Arial"/>
                <a:ea typeface="Arial"/>
                <a:cs typeface="Arial"/>
                <a:sym typeface="Arial"/>
              </a:endParaRPr>
            </a:p>
          </p:txBody>
        </p:sp>
      </p:grpSp>
      <p:grpSp>
        <p:nvGrpSpPr>
          <p:cNvPr id="94" name="Google Shape;612;p16">
            <a:extLst>
              <a:ext uri="{FF2B5EF4-FFF2-40B4-BE49-F238E27FC236}">
                <a16:creationId xmlns:a16="http://schemas.microsoft.com/office/drawing/2014/main" id="{F1D6674F-CA3F-4A9F-843A-81944A308211}"/>
              </a:ext>
            </a:extLst>
          </p:cNvPr>
          <p:cNvGrpSpPr/>
          <p:nvPr/>
        </p:nvGrpSpPr>
        <p:grpSpPr>
          <a:xfrm>
            <a:off x="234550" y="3143667"/>
            <a:ext cx="1443919" cy="341404"/>
            <a:chOff x="4283974" y="3093055"/>
            <a:chExt cx="1547812" cy="798413"/>
          </a:xfrm>
        </p:grpSpPr>
        <p:sp>
          <p:nvSpPr>
            <p:cNvPr id="95" name="Google Shape;613;p16">
              <a:extLst>
                <a:ext uri="{FF2B5EF4-FFF2-40B4-BE49-F238E27FC236}">
                  <a16:creationId xmlns:a16="http://schemas.microsoft.com/office/drawing/2014/main" id="{B4399DDF-8293-4A17-BD20-8DAA7CBA3538}"/>
                </a:ext>
              </a:extLst>
            </p:cNvPr>
            <p:cNvSpPr/>
            <p:nvPr/>
          </p:nvSpPr>
          <p:spPr>
            <a:xfrm>
              <a:off x="4283974" y="3093055"/>
              <a:ext cx="1547812" cy="798413"/>
            </a:xfrm>
            <a:prstGeom prst="roundRect">
              <a:avLst>
                <a:gd name="adj" fmla="val 1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p:txBody>
        </p:sp>
        <p:sp>
          <p:nvSpPr>
            <p:cNvPr id="96" name="Google Shape;614;p16">
              <a:extLst>
                <a:ext uri="{FF2B5EF4-FFF2-40B4-BE49-F238E27FC236}">
                  <a16:creationId xmlns:a16="http://schemas.microsoft.com/office/drawing/2014/main" id="{F9A44CF7-09B2-437F-A886-9BC4CC1874C7}"/>
                </a:ext>
              </a:extLst>
            </p:cNvPr>
            <p:cNvSpPr txBox="1"/>
            <p:nvPr/>
          </p:nvSpPr>
          <p:spPr>
            <a:xfrm>
              <a:off x="4307360" y="3116439"/>
              <a:ext cx="1501042" cy="751643"/>
            </a:xfrm>
            <a:prstGeom prst="rect">
              <a:avLst/>
            </a:prstGeom>
            <a:noFill/>
            <a:ln>
              <a:solidFill>
                <a:srgbClr val="FF0000"/>
              </a:solid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pl-PL" sz="1400" i="0" u="none" strike="noStrike" cap="none" dirty="0">
                  <a:solidFill>
                    <a:schemeClr val="lt1"/>
                  </a:solidFill>
                  <a:latin typeface="Calibri"/>
                  <a:ea typeface="Calibri"/>
                  <a:cs typeface="Calibri"/>
                  <a:sym typeface="Calibri"/>
                </a:rPr>
                <a:t>Innovation </a:t>
              </a:r>
              <a:r>
                <a:rPr lang="es-ES" sz="1400" i="0" u="none" strike="noStrike" cap="none" dirty="0">
                  <a:solidFill>
                    <a:schemeClr val="lt1"/>
                  </a:solidFill>
                  <a:latin typeface="Calibri"/>
                  <a:ea typeface="Calibri"/>
                  <a:cs typeface="Calibri"/>
                  <a:sym typeface="Calibri"/>
                </a:rPr>
                <a:t>Prizes</a:t>
              </a:r>
              <a:endParaRPr sz="1200" i="0" u="none" strike="noStrike" cap="none" dirty="0">
                <a:solidFill>
                  <a:srgbClr val="000000"/>
                </a:solidFill>
                <a:latin typeface="Arial"/>
                <a:ea typeface="Arial"/>
                <a:cs typeface="Arial"/>
                <a:sym typeface="Arial"/>
              </a:endParaRPr>
            </a:p>
          </p:txBody>
        </p:sp>
      </p:grpSp>
      <p:grpSp>
        <p:nvGrpSpPr>
          <p:cNvPr id="97" name="Google Shape;618;p16">
            <a:extLst>
              <a:ext uri="{FF2B5EF4-FFF2-40B4-BE49-F238E27FC236}">
                <a16:creationId xmlns:a16="http://schemas.microsoft.com/office/drawing/2014/main" id="{64810377-E170-4943-AB9A-79C8D7B6CD93}"/>
              </a:ext>
            </a:extLst>
          </p:cNvPr>
          <p:cNvGrpSpPr/>
          <p:nvPr/>
        </p:nvGrpSpPr>
        <p:grpSpPr>
          <a:xfrm>
            <a:off x="212699" y="5995689"/>
            <a:ext cx="1504029" cy="334026"/>
            <a:chOff x="4283974" y="2150627"/>
            <a:chExt cx="1547812" cy="798413"/>
          </a:xfrm>
        </p:grpSpPr>
        <p:sp>
          <p:nvSpPr>
            <p:cNvPr id="102" name="Google Shape;619;p16">
              <a:extLst>
                <a:ext uri="{FF2B5EF4-FFF2-40B4-BE49-F238E27FC236}">
                  <a16:creationId xmlns:a16="http://schemas.microsoft.com/office/drawing/2014/main" id="{FEA55D7A-EAD8-47A2-BC43-808609EBFDD1}"/>
                </a:ext>
              </a:extLst>
            </p:cNvPr>
            <p:cNvSpPr/>
            <p:nvPr/>
          </p:nvSpPr>
          <p:spPr>
            <a:xfrm>
              <a:off x="4283974" y="2150627"/>
              <a:ext cx="1547812" cy="798413"/>
            </a:xfrm>
            <a:prstGeom prst="roundRect">
              <a:avLst>
                <a:gd name="adj" fmla="val 1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103" name="Google Shape;620;p16">
              <a:extLst>
                <a:ext uri="{FF2B5EF4-FFF2-40B4-BE49-F238E27FC236}">
                  <a16:creationId xmlns:a16="http://schemas.microsoft.com/office/drawing/2014/main" id="{92D675BA-F605-44AF-BCD6-5C3F2BD2CE6E}"/>
                </a:ext>
              </a:extLst>
            </p:cNvPr>
            <p:cNvSpPr txBox="1"/>
            <p:nvPr/>
          </p:nvSpPr>
          <p:spPr>
            <a:xfrm>
              <a:off x="4300290" y="2153875"/>
              <a:ext cx="1501042" cy="751643"/>
            </a:xfrm>
            <a:prstGeom prst="rect">
              <a:avLst/>
            </a:prstGeom>
            <a:noFill/>
            <a:ln>
              <a:solidFill>
                <a:srgbClr val="FF0000"/>
              </a:solid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pl-PL" sz="1200" b="0" i="0" u="none" strike="noStrike" cap="none" dirty="0">
                  <a:solidFill>
                    <a:schemeClr val="lt1"/>
                  </a:solidFill>
                  <a:latin typeface="Calibri"/>
                  <a:ea typeface="Calibri"/>
                  <a:cs typeface="Calibri"/>
                  <a:sym typeface="Calibri"/>
                </a:rPr>
                <a:t>EIT JUMPSTARTER</a:t>
              </a:r>
              <a:endParaRPr sz="1200" b="0" i="0" u="none" strike="noStrike" cap="none" dirty="0">
                <a:solidFill>
                  <a:schemeClr val="lt1"/>
                </a:solidFill>
                <a:latin typeface="Calibri"/>
                <a:ea typeface="Calibri"/>
                <a:cs typeface="Calibri"/>
                <a:sym typeface="Calibri"/>
              </a:endParaRPr>
            </a:p>
          </p:txBody>
        </p:sp>
      </p:grpSp>
      <p:grpSp>
        <p:nvGrpSpPr>
          <p:cNvPr id="104" name="Google Shape;612;p16">
            <a:extLst>
              <a:ext uri="{FF2B5EF4-FFF2-40B4-BE49-F238E27FC236}">
                <a16:creationId xmlns:a16="http://schemas.microsoft.com/office/drawing/2014/main" id="{C9C14775-58C9-4FEF-A39C-B569A2A34478}"/>
              </a:ext>
            </a:extLst>
          </p:cNvPr>
          <p:cNvGrpSpPr/>
          <p:nvPr/>
        </p:nvGrpSpPr>
        <p:grpSpPr>
          <a:xfrm>
            <a:off x="225788" y="2465888"/>
            <a:ext cx="1450452" cy="266143"/>
            <a:chOff x="4283974" y="3093055"/>
            <a:chExt cx="1547812" cy="798413"/>
          </a:xfrm>
        </p:grpSpPr>
        <p:sp>
          <p:nvSpPr>
            <p:cNvPr id="105" name="Google Shape;613;p16">
              <a:extLst>
                <a:ext uri="{FF2B5EF4-FFF2-40B4-BE49-F238E27FC236}">
                  <a16:creationId xmlns:a16="http://schemas.microsoft.com/office/drawing/2014/main" id="{08E618FC-562B-4200-A8FD-BB7C20AFBE46}"/>
                </a:ext>
              </a:extLst>
            </p:cNvPr>
            <p:cNvSpPr/>
            <p:nvPr/>
          </p:nvSpPr>
          <p:spPr>
            <a:xfrm>
              <a:off x="4283974" y="3093055"/>
              <a:ext cx="1547812" cy="798413"/>
            </a:xfrm>
            <a:prstGeom prst="roundRect">
              <a:avLst>
                <a:gd name="adj" fmla="val 1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p:txBody>
        </p:sp>
        <p:sp>
          <p:nvSpPr>
            <p:cNvPr id="106" name="Google Shape;614;p16">
              <a:extLst>
                <a:ext uri="{FF2B5EF4-FFF2-40B4-BE49-F238E27FC236}">
                  <a16:creationId xmlns:a16="http://schemas.microsoft.com/office/drawing/2014/main" id="{38E43B90-9731-4D5A-A425-F996A4EE0A68}"/>
                </a:ext>
              </a:extLst>
            </p:cNvPr>
            <p:cNvSpPr txBox="1"/>
            <p:nvPr/>
          </p:nvSpPr>
          <p:spPr>
            <a:xfrm>
              <a:off x="4317387" y="3173116"/>
              <a:ext cx="1482617" cy="652763"/>
            </a:xfrm>
            <a:prstGeom prst="rect">
              <a:avLst/>
            </a:prstGeom>
            <a:noFill/>
            <a:ln>
              <a:solidFill>
                <a:srgbClr val="FF0000"/>
              </a:solidFill>
            </a:ln>
          </p:spPr>
          <p:txBody>
            <a:bodyPr spcFirstLastPara="1" wrap="square" lIns="35550" tIns="26650" rIns="35550" bIns="26650" anchor="ctr" anchorCtr="0">
              <a:noAutofit/>
            </a:bodyPr>
            <a:lstStyle/>
            <a:p>
              <a:pPr lvl="0" algn="ctr">
                <a:lnSpc>
                  <a:spcPct val="90000"/>
                </a:lnSpc>
                <a:buClr>
                  <a:schemeClr val="lt1"/>
                </a:buClr>
                <a:buSzPts val="1200"/>
              </a:pPr>
              <a:r>
                <a:rPr lang="en-GB" sz="1600" dirty="0">
                  <a:solidFill>
                    <a:schemeClr val="lt1"/>
                  </a:solidFill>
                  <a:latin typeface="Calibri"/>
                  <a:cs typeface="Calibri"/>
                </a:rPr>
                <a:t>Scouting</a:t>
              </a:r>
              <a:endParaRPr sz="1600" dirty="0">
                <a:solidFill>
                  <a:schemeClr val="lt1"/>
                </a:solidFill>
                <a:latin typeface="Calibri"/>
                <a:cs typeface="Calibri"/>
              </a:endParaRPr>
            </a:p>
          </p:txBody>
        </p:sp>
      </p:grpSp>
      <p:grpSp>
        <p:nvGrpSpPr>
          <p:cNvPr id="110" name="Google Shape;612;p16">
            <a:extLst>
              <a:ext uri="{FF2B5EF4-FFF2-40B4-BE49-F238E27FC236}">
                <a16:creationId xmlns:a16="http://schemas.microsoft.com/office/drawing/2014/main" id="{E8DA6C5B-C568-4905-812B-ECE1AFA2E6CB}"/>
              </a:ext>
            </a:extLst>
          </p:cNvPr>
          <p:cNvGrpSpPr/>
          <p:nvPr/>
        </p:nvGrpSpPr>
        <p:grpSpPr>
          <a:xfrm>
            <a:off x="227968" y="5187445"/>
            <a:ext cx="1488760" cy="727347"/>
            <a:chOff x="4283974" y="3093055"/>
            <a:chExt cx="1547812" cy="798415"/>
          </a:xfrm>
        </p:grpSpPr>
        <p:sp>
          <p:nvSpPr>
            <p:cNvPr id="111" name="Google Shape;613;p16">
              <a:extLst>
                <a:ext uri="{FF2B5EF4-FFF2-40B4-BE49-F238E27FC236}">
                  <a16:creationId xmlns:a16="http://schemas.microsoft.com/office/drawing/2014/main" id="{4B4713A1-8B86-4801-8660-F9E8AA67AC6B}"/>
                </a:ext>
              </a:extLst>
            </p:cNvPr>
            <p:cNvSpPr/>
            <p:nvPr/>
          </p:nvSpPr>
          <p:spPr>
            <a:xfrm>
              <a:off x="4283974" y="3093055"/>
              <a:ext cx="1547812" cy="798413"/>
            </a:xfrm>
            <a:prstGeom prst="roundRect">
              <a:avLst>
                <a:gd name="adj" fmla="val 1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Arial"/>
                <a:ea typeface="Arial"/>
                <a:cs typeface="Arial"/>
                <a:sym typeface="Arial"/>
              </a:endParaRPr>
            </a:p>
          </p:txBody>
        </p:sp>
        <p:sp>
          <p:nvSpPr>
            <p:cNvPr id="112" name="Google Shape;614;p16">
              <a:extLst>
                <a:ext uri="{FF2B5EF4-FFF2-40B4-BE49-F238E27FC236}">
                  <a16:creationId xmlns:a16="http://schemas.microsoft.com/office/drawing/2014/main" id="{DA17E2E3-7CCB-4AF8-911C-9A4F7C731FE6}"/>
                </a:ext>
              </a:extLst>
            </p:cNvPr>
            <p:cNvSpPr txBox="1"/>
            <p:nvPr/>
          </p:nvSpPr>
          <p:spPr>
            <a:xfrm>
              <a:off x="4303268" y="3116498"/>
              <a:ext cx="1501042" cy="774972"/>
            </a:xfrm>
            <a:prstGeom prst="rect">
              <a:avLst/>
            </a:prstGeom>
            <a:solidFill>
              <a:schemeClr val="bg2"/>
            </a:solidFill>
            <a:ln>
              <a:solidFill>
                <a:srgbClr val="FF0000"/>
              </a:solidFill>
            </a:ln>
          </p:spPr>
          <p:txBody>
            <a:bodyPr spcFirstLastPara="1" wrap="square" lIns="35550" tIns="26650" rIns="35550" bIns="26650" anchor="ctr" anchorCtr="0">
              <a:noAutofit/>
            </a:bodyPr>
            <a:lstStyle/>
            <a:p>
              <a:pPr algn="ctr">
                <a:lnSpc>
                  <a:spcPct val="113000"/>
                </a:lnSpc>
                <a:buSzPts val="2400"/>
              </a:pPr>
              <a:r>
                <a:rPr lang="en-GB" sz="1050" dirty="0"/>
                <a:t>Building entrepreneurial capacity for women from rural areas</a:t>
              </a:r>
              <a:endParaRPr lang="pl-PL" dirty="0">
                <a:latin typeface="Calibri"/>
                <a:cs typeface="Calibri"/>
              </a:endParaRPr>
            </a:p>
          </p:txBody>
        </p:sp>
      </p:grpSp>
      <p:grpSp>
        <p:nvGrpSpPr>
          <p:cNvPr id="113" name="Google Shape;612;p16">
            <a:extLst>
              <a:ext uri="{FF2B5EF4-FFF2-40B4-BE49-F238E27FC236}">
                <a16:creationId xmlns:a16="http://schemas.microsoft.com/office/drawing/2014/main" id="{15D5AD02-A577-406A-8E7A-E5AECD8FFA67}"/>
              </a:ext>
            </a:extLst>
          </p:cNvPr>
          <p:cNvGrpSpPr/>
          <p:nvPr/>
        </p:nvGrpSpPr>
        <p:grpSpPr>
          <a:xfrm>
            <a:off x="253063" y="4773478"/>
            <a:ext cx="1438571" cy="358086"/>
            <a:chOff x="4283974" y="3093055"/>
            <a:chExt cx="1547812" cy="798413"/>
          </a:xfrm>
        </p:grpSpPr>
        <p:sp>
          <p:nvSpPr>
            <p:cNvPr id="114" name="Google Shape;613;p16">
              <a:extLst>
                <a:ext uri="{FF2B5EF4-FFF2-40B4-BE49-F238E27FC236}">
                  <a16:creationId xmlns:a16="http://schemas.microsoft.com/office/drawing/2014/main" id="{7DF855AA-6CF5-4015-B745-95FA3AD0C4FE}"/>
                </a:ext>
              </a:extLst>
            </p:cNvPr>
            <p:cNvSpPr/>
            <p:nvPr/>
          </p:nvSpPr>
          <p:spPr>
            <a:xfrm>
              <a:off x="4283974" y="3093055"/>
              <a:ext cx="1547812" cy="798413"/>
            </a:xfrm>
            <a:prstGeom prst="roundRect">
              <a:avLst>
                <a:gd name="adj" fmla="val 1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614;p16">
              <a:extLst>
                <a:ext uri="{FF2B5EF4-FFF2-40B4-BE49-F238E27FC236}">
                  <a16:creationId xmlns:a16="http://schemas.microsoft.com/office/drawing/2014/main" id="{848D425E-E118-45FC-ABEA-79B5F2D118AE}"/>
                </a:ext>
              </a:extLst>
            </p:cNvPr>
            <p:cNvSpPr txBox="1"/>
            <p:nvPr/>
          </p:nvSpPr>
          <p:spPr>
            <a:xfrm>
              <a:off x="4307359" y="3116440"/>
              <a:ext cx="1501042" cy="751643"/>
            </a:xfrm>
            <a:prstGeom prst="rect">
              <a:avLst/>
            </a:prstGeom>
            <a:noFill/>
            <a:ln>
              <a:solidFill>
                <a:srgbClr val="FF0000"/>
              </a:solidFill>
            </a:ln>
          </p:spPr>
          <p:txBody>
            <a:bodyPr spcFirstLastPara="1" wrap="square" lIns="35550" tIns="26650" rIns="35550" bIns="26650" anchor="ctr" anchorCtr="0">
              <a:noAutofit/>
            </a:bodyPr>
            <a:lstStyle/>
            <a:p>
              <a:pPr lvl="0" algn="ctr">
                <a:lnSpc>
                  <a:spcPct val="90000"/>
                </a:lnSpc>
                <a:buClr>
                  <a:schemeClr val="lt1"/>
                </a:buClr>
                <a:buSzPts val="1200"/>
              </a:pPr>
              <a:r>
                <a:rPr lang="en-GB" sz="1000">
                  <a:solidFill>
                    <a:schemeClr val="bg1"/>
                  </a:solidFill>
                </a:rPr>
                <a:t>Regenerative Agriculture Revolution </a:t>
              </a:r>
              <a:endParaRPr sz="1200">
                <a:solidFill>
                  <a:schemeClr val="bg1"/>
                </a:solidFill>
                <a:latin typeface="Calibri"/>
                <a:cs typeface="Calibri"/>
              </a:endParaRPr>
            </a:p>
          </p:txBody>
        </p:sp>
      </p:grpSp>
      <p:grpSp>
        <p:nvGrpSpPr>
          <p:cNvPr id="116" name="Google Shape;612;p16">
            <a:extLst>
              <a:ext uri="{FF2B5EF4-FFF2-40B4-BE49-F238E27FC236}">
                <a16:creationId xmlns:a16="http://schemas.microsoft.com/office/drawing/2014/main" id="{EF9AF624-7A8C-49CB-8F39-700954A8E86D}"/>
              </a:ext>
            </a:extLst>
          </p:cNvPr>
          <p:cNvGrpSpPr/>
          <p:nvPr/>
        </p:nvGrpSpPr>
        <p:grpSpPr>
          <a:xfrm>
            <a:off x="247064" y="4402941"/>
            <a:ext cx="1438571" cy="314656"/>
            <a:chOff x="4283974" y="3093055"/>
            <a:chExt cx="1547812" cy="798413"/>
          </a:xfrm>
        </p:grpSpPr>
        <p:sp>
          <p:nvSpPr>
            <p:cNvPr id="117" name="Google Shape;613;p16">
              <a:extLst>
                <a:ext uri="{FF2B5EF4-FFF2-40B4-BE49-F238E27FC236}">
                  <a16:creationId xmlns:a16="http://schemas.microsoft.com/office/drawing/2014/main" id="{A9DD7B92-1BD1-4AB8-823B-6F80B14A7B67}"/>
                </a:ext>
              </a:extLst>
            </p:cNvPr>
            <p:cNvSpPr/>
            <p:nvPr/>
          </p:nvSpPr>
          <p:spPr>
            <a:xfrm>
              <a:off x="4283974" y="3093055"/>
              <a:ext cx="1547812" cy="798413"/>
            </a:xfrm>
            <a:prstGeom prst="roundRect">
              <a:avLst>
                <a:gd name="adj" fmla="val 10000"/>
              </a:avLst>
            </a:prstGeom>
            <a:solidFill>
              <a:srgbClr val="FFC000"/>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614;p16">
              <a:extLst>
                <a:ext uri="{FF2B5EF4-FFF2-40B4-BE49-F238E27FC236}">
                  <a16:creationId xmlns:a16="http://schemas.microsoft.com/office/drawing/2014/main" id="{247FD601-D418-4DE6-9CF3-793B706A0681}"/>
                </a:ext>
              </a:extLst>
            </p:cNvPr>
            <p:cNvSpPr txBox="1"/>
            <p:nvPr/>
          </p:nvSpPr>
          <p:spPr>
            <a:xfrm>
              <a:off x="4307359" y="3116440"/>
              <a:ext cx="1501042" cy="751643"/>
            </a:xfrm>
            <a:prstGeom prst="rect">
              <a:avLst/>
            </a:prstGeom>
            <a:noFill/>
            <a:ln>
              <a:solidFill>
                <a:srgbClr val="FF0000"/>
              </a:solidFill>
            </a:ln>
          </p:spPr>
          <p:txBody>
            <a:bodyPr spcFirstLastPara="1" wrap="square" lIns="35550" tIns="26650" rIns="35550" bIns="26650" anchor="ctr" anchorCtr="0">
              <a:noAutofit/>
            </a:bodyPr>
            <a:lstStyle/>
            <a:p>
              <a:pPr lvl="0" algn="ctr">
                <a:lnSpc>
                  <a:spcPct val="90000"/>
                </a:lnSpc>
                <a:buClr>
                  <a:schemeClr val="lt1"/>
                </a:buClr>
                <a:buSzPts val="1200"/>
              </a:pPr>
              <a:r>
                <a:rPr lang="en-GB" sz="1200">
                  <a:solidFill>
                    <a:schemeClr val="lt1"/>
                  </a:solidFill>
                  <a:latin typeface="Calibri"/>
                  <a:cs typeface="Calibri"/>
                </a:rPr>
                <a:t>Test Farms</a:t>
              </a:r>
              <a:endParaRPr sz="1200">
                <a:solidFill>
                  <a:schemeClr val="lt1"/>
                </a:solidFill>
                <a:latin typeface="Calibri"/>
                <a:cs typeface="Calibri"/>
              </a:endParaRPr>
            </a:p>
          </p:txBody>
        </p:sp>
      </p:grpSp>
      <p:grpSp>
        <p:nvGrpSpPr>
          <p:cNvPr id="140" name="Google Shape;642;p16">
            <a:extLst>
              <a:ext uri="{FF2B5EF4-FFF2-40B4-BE49-F238E27FC236}">
                <a16:creationId xmlns:a16="http://schemas.microsoft.com/office/drawing/2014/main" id="{50464B5A-5CF1-4D22-AE0C-21063DAD95EE}"/>
              </a:ext>
            </a:extLst>
          </p:cNvPr>
          <p:cNvGrpSpPr/>
          <p:nvPr/>
        </p:nvGrpSpPr>
        <p:grpSpPr>
          <a:xfrm>
            <a:off x="6364399" y="4003187"/>
            <a:ext cx="1115837" cy="538251"/>
            <a:chOff x="2274093" y="1219547"/>
            <a:chExt cx="1547812" cy="798413"/>
          </a:xfrm>
        </p:grpSpPr>
        <p:sp>
          <p:nvSpPr>
            <p:cNvPr id="141" name="Google Shape;643;p16">
              <a:extLst>
                <a:ext uri="{FF2B5EF4-FFF2-40B4-BE49-F238E27FC236}">
                  <a16:creationId xmlns:a16="http://schemas.microsoft.com/office/drawing/2014/main" id="{974CC52A-3C8A-467E-AEAA-ED86BB3F1A13}"/>
                </a:ext>
              </a:extLst>
            </p:cNvPr>
            <p:cNvSpPr/>
            <p:nvPr/>
          </p:nvSpPr>
          <p:spPr>
            <a:xfrm>
              <a:off x="2274093" y="1219547"/>
              <a:ext cx="1547812" cy="798413"/>
            </a:xfrm>
            <a:prstGeom prst="roundRect">
              <a:avLst>
                <a:gd name="adj" fmla="val 10000"/>
              </a:avLst>
            </a:prstGeom>
            <a:solidFill>
              <a:schemeClr val="dk2"/>
            </a:solidFill>
            <a:ln w="254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42" name="Google Shape;644;p16">
              <a:extLst>
                <a:ext uri="{FF2B5EF4-FFF2-40B4-BE49-F238E27FC236}">
                  <a16:creationId xmlns:a16="http://schemas.microsoft.com/office/drawing/2014/main" id="{6E797AE1-C3F3-4E74-9A7E-EAA0282E2463}"/>
                </a:ext>
              </a:extLst>
            </p:cNvPr>
            <p:cNvSpPr txBox="1"/>
            <p:nvPr/>
          </p:nvSpPr>
          <p:spPr>
            <a:xfrm>
              <a:off x="2297479" y="1242932"/>
              <a:ext cx="1501042" cy="751643"/>
            </a:xfrm>
            <a:prstGeom prst="rect">
              <a:avLst/>
            </a:prstGeom>
            <a:noFill/>
            <a:ln>
              <a:solidFill>
                <a:srgbClr val="00B050"/>
              </a:solidFill>
            </a:ln>
          </p:spPr>
          <p:txBody>
            <a:bodyPr spcFirstLastPara="1" wrap="square" lIns="35550" tIns="26650" rIns="35550" bIns="26650" anchor="ctr" anchorCtr="0">
              <a:noAutofit/>
            </a:bodyPr>
            <a:lstStyle/>
            <a:p>
              <a:pPr lvl="0" algn="ctr">
                <a:lnSpc>
                  <a:spcPct val="90000"/>
                </a:lnSpc>
                <a:buSzPts val="1200"/>
              </a:pPr>
              <a:r>
                <a:rPr lang="sl-SI" sz="1000" dirty="0">
                  <a:solidFill>
                    <a:schemeClr val="bg1"/>
                  </a:solidFill>
                </a:rPr>
                <a:t>R</a:t>
              </a:r>
              <a:r>
                <a:rPr lang="en-GB" sz="1000" dirty="0" err="1">
                  <a:solidFill>
                    <a:schemeClr val="bg1"/>
                  </a:solidFill>
                </a:rPr>
                <a:t>evitalizing</a:t>
              </a:r>
              <a:r>
                <a:rPr lang="en-GB" sz="1000" dirty="0">
                  <a:solidFill>
                    <a:schemeClr val="bg1"/>
                  </a:solidFill>
                </a:rPr>
                <a:t> </a:t>
              </a:r>
              <a:r>
                <a:rPr lang="en-GB" sz="1000" dirty="0" err="1">
                  <a:solidFill>
                    <a:schemeClr val="bg1"/>
                  </a:solidFill>
                </a:rPr>
                <a:t>agro</a:t>
              </a:r>
              <a:r>
                <a:rPr lang="en-GB" sz="1000" dirty="0">
                  <a:solidFill>
                    <a:schemeClr val="bg1"/>
                  </a:solidFill>
                </a:rPr>
                <a:t>-food chains in rural areas</a:t>
              </a:r>
              <a:endParaRPr sz="1100" b="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grpSp>
      <p:grpSp>
        <p:nvGrpSpPr>
          <p:cNvPr id="143" name="Google Shape;642;p16">
            <a:extLst>
              <a:ext uri="{FF2B5EF4-FFF2-40B4-BE49-F238E27FC236}">
                <a16:creationId xmlns:a16="http://schemas.microsoft.com/office/drawing/2014/main" id="{CFC9C4B5-3A10-48B3-90C0-523AA3EDFD01}"/>
              </a:ext>
            </a:extLst>
          </p:cNvPr>
          <p:cNvGrpSpPr/>
          <p:nvPr/>
        </p:nvGrpSpPr>
        <p:grpSpPr>
          <a:xfrm>
            <a:off x="6364399" y="4621409"/>
            <a:ext cx="1115837" cy="392194"/>
            <a:chOff x="2274093" y="1219547"/>
            <a:chExt cx="1547812" cy="798413"/>
          </a:xfrm>
          <a:solidFill>
            <a:schemeClr val="bg2">
              <a:lumMod val="60000"/>
              <a:lumOff val="40000"/>
            </a:schemeClr>
          </a:solidFill>
        </p:grpSpPr>
        <p:sp>
          <p:nvSpPr>
            <p:cNvPr id="144" name="Google Shape;643;p16">
              <a:extLst>
                <a:ext uri="{FF2B5EF4-FFF2-40B4-BE49-F238E27FC236}">
                  <a16:creationId xmlns:a16="http://schemas.microsoft.com/office/drawing/2014/main" id="{915239E6-FC2A-4927-92F0-A596062DDD09}"/>
                </a:ext>
              </a:extLst>
            </p:cNvPr>
            <p:cNvSpPr/>
            <p:nvPr/>
          </p:nvSpPr>
          <p:spPr>
            <a:xfrm>
              <a:off x="2274093" y="1219547"/>
              <a:ext cx="1547812" cy="798413"/>
            </a:xfrm>
            <a:prstGeom prst="roundRect">
              <a:avLst>
                <a:gd name="adj" fmla="val 10000"/>
              </a:avLst>
            </a:prstGeom>
            <a:grpFill/>
            <a:ln w="254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45" name="Google Shape;644;p16">
              <a:extLst>
                <a:ext uri="{FF2B5EF4-FFF2-40B4-BE49-F238E27FC236}">
                  <a16:creationId xmlns:a16="http://schemas.microsoft.com/office/drawing/2014/main" id="{BB44E285-A47D-4A10-B07C-891B18BD4310}"/>
                </a:ext>
              </a:extLst>
            </p:cNvPr>
            <p:cNvSpPr txBox="1"/>
            <p:nvPr/>
          </p:nvSpPr>
          <p:spPr>
            <a:xfrm>
              <a:off x="2297478" y="1242932"/>
              <a:ext cx="1501042" cy="751643"/>
            </a:xfrm>
            <a:prstGeom prst="rect">
              <a:avLst/>
            </a:prstGeom>
            <a:grpFill/>
            <a:ln>
              <a:solidFill>
                <a:srgbClr val="00B050"/>
              </a:solidFill>
            </a:ln>
          </p:spPr>
          <p:txBody>
            <a:bodyPr spcFirstLastPara="1" wrap="square" lIns="35550" tIns="26650" rIns="35550" bIns="26650" anchor="ctr" anchorCtr="0">
              <a:noAutofit/>
            </a:bodyPr>
            <a:lstStyle/>
            <a:p>
              <a:pPr algn="ctr">
                <a:lnSpc>
                  <a:spcPct val="90000"/>
                </a:lnSpc>
                <a:buSzPts val="1200"/>
              </a:pPr>
              <a:r>
                <a:rPr lang="en-GB" sz="1100" dirty="0"/>
                <a:t>NEW TECH: olive oil mills </a:t>
              </a:r>
              <a:endParaRPr b="0" u="none" strike="noStrike" cap="none" dirty="0">
                <a:latin typeface="Calibri" panose="020F0502020204030204" pitchFamily="34" charset="0"/>
                <a:ea typeface="Calibri"/>
                <a:cs typeface="Calibri" panose="020F0502020204030204" pitchFamily="34" charset="0"/>
                <a:sym typeface="Calibri"/>
              </a:endParaRPr>
            </a:p>
          </p:txBody>
        </p:sp>
      </p:grpSp>
      <p:grpSp>
        <p:nvGrpSpPr>
          <p:cNvPr id="107" name="Google Shape;627;p16">
            <a:extLst>
              <a:ext uri="{FF2B5EF4-FFF2-40B4-BE49-F238E27FC236}">
                <a16:creationId xmlns:a16="http://schemas.microsoft.com/office/drawing/2014/main" id="{7C2DA1E2-2576-42A1-BCD1-6F3519FBCC43}"/>
              </a:ext>
            </a:extLst>
          </p:cNvPr>
          <p:cNvGrpSpPr/>
          <p:nvPr/>
        </p:nvGrpSpPr>
        <p:grpSpPr>
          <a:xfrm>
            <a:off x="203228" y="6407267"/>
            <a:ext cx="1513500" cy="369505"/>
            <a:chOff x="2274093" y="1219547"/>
            <a:chExt cx="1547812" cy="798413"/>
          </a:xfrm>
        </p:grpSpPr>
        <p:sp>
          <p:nvSpPr>
            <p:cNvPr id="108" name="Google Shape;628;p16">
              <a:extLst>
                <a:ext uri="{FF2B5EF4-FFF2-40B4-BE49-F238E27FC236}">
                  <a16:creationId xmlns:a16="http://schemas.microsoft.com/office/drawing/2014/main" id="{F62C9DB5-64EB-4C8C-9481-C0E9AAA67D59}"/>
                </a:ext>
              </a:extLst>
            </p:cNvPr>
            <p:cNvSpPr/>
            <p:nvPr/>
          </p:nvSpPr>
          <p:spPr>
            <a:xfrm>
              <a:off x="2274093" y="1219547"/>
              <a:ext cx="1547812" cy="798413"/>
            </a:xfrm>
            <a:prstGeom prst="roundRect">
              <a:avLst>
                <a:gd name="adj" fmla="val 10000"/>
              </a:avLst>
            </a:prstGeom>
            <a:solidFill>
              <a:schemeClr val="dk2"/>
            </a:solidFill>
            <a:ln w="25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629;p16">
              <a:extLst>
                <a:ext uri="{FF2B5EF4-FFF2-40B4-BE49-F238E27FC236}">
                  <a16:creationId xmlns:a16="http://schemas.microsoft.com/office/drawing/2014/main" id="{EE10B36E-22A3-4854-BA9C-AFD03B2EE010}"/>
                </a:ext>
              </a:extLst>
            </p:cNvPr>
            <p:cNvSpPr txBox="1"/>
            <p:nvPr/>
          </p:nvSpPr>
          <p:spPr>
            <a:xfrm>
              <a:off x="2297478" y="1242932"/>
              <a:ext cx="1501042" cy="751643"/>
            </a:xfrm>
            <a:prstGeom prst="rect">
              <a:avLst/>
            </a:prstGeom>
            <a:gradFill flip="none" rotWithShape="1">
              <a:gsLst>
                <a:gs pos="0">
                  <a:srgbClr val="FFC000"/>
                </a:gs>
                <a:gs pos="56000">
                  <a:srgbClr val="3F496C"/>
                </a:gs>
                <a:gs pos="57000">
                  <a:srgbClr val="666156"/>
                </a:gs>
                <a:gs pos="55000">
                  <a:schemeClr val="accent4">
                    <a:lumMod val="97000"/>
                    <a:lumOff val="3000"/>
                  </a:schemeClr>
                </a:gs>
                <a:gs pos="100000">
                  <a:schemeClr val="accent4">
                    <a:lumMod val="60000"/>
                    <a:lumOff val="40000"/>
                  </a:schemeClr>
                </a:gs>
              </a:gsLst>
              <a:lin ang="16200000" scaled="1"/>
              <a:tileRect/>
            </a:gradFill>
            <a:ln>
              <a:solidFill>
                <a:srgbClr val="FF0000"/>
              </a:solidFill>
            </a:ln>
          </p:spPr>
          <p:txBody>
            <a:bodyPr spcFirstLastPara="1" wrap="square" lIns="35550" tIns="26650" rIns="35550" bIns="2665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pl-PL" sz="1400" b="0" i="0" u="none" strike="noStrike" cap="none" dirty="0">
                  <a:solidFill>
                    <a:schemeClr val="lt1"/>
                  </a:solidFill>
                  <a:latin typeface="Calibri"/>
                  <a:ea typeface="Calibri"/>
                  <a:cs typeface="Calibri"/>
                  <a:sym typeface="Calibri"/>
                </a:rPr>
                <a:t> </a:t>
              </a:r>
              <a:r>
                <a:rPr lang="es-ES" sz="1400" b="0" i="0" u="none" strike="noStrike" cap="none" dirty="0">
                  <a:solidFill>
                    <a:schemeClr val="lt1"/>
                  </a:solidFill>
                  <a:latin typeface="Calibri"/>
                  <a:ea typeface="Calibri"/>
                  <a:cs typeface="Calibri"/>
                  <a:sym typeface="Calibri"/>
                </a:rPr>
                <a:t>Water Scarcity</a:t>
              </a:r>
              <a:endParaRPr sz="12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677145692"/>
      </p:ext>
    </p:extLst>
  </p:cSld>
  <p:clrMapOvr>
    <a:masterClrMapping/>
  </p:clrMapOvr>
</p:sld>
</file>

<file path=ppt/theme/theme1.xml><?xml version="1.0" encoding="utf-8"?>
<a:theme xmlns:a="http://schemas.openxmlformats.org/drawingml/2006/main" name="Retrospektiva">
  <a:themeElements>
    <a:clrScheme name="Modro topl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ova tema">
  <a:themeElements>
    <a:clrScheme name="Modro topl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1117</Words>
  <Application>Microsoft Office PowerPoint</Application>
  <PresentationFormat>Diaprojekcija na zaslonu (4:3)</PresentationFormat>
  <Paragraphs>164</Paragraphs>
  <Slides>26</Slides>
  <Notes>13</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26</vt:i4>
      </vt:variant>
    </vt:vector>
  </HeadingPairs>
  <TitlesOfParts>
    <vt:vector size="35" baseType="lpstr">
      <vt:lpstr>Arial</vt:lpstr>
      <vt:lpstr>Calibri</vt:lpstr>
      <vt:lpstr>Calibri Light</vt:lpstr>
      <vt:lpstr>Symbol</vt:lpstr>
      <vt:lpstr>Times New Roman</vt:lpstr>
      <vt:lpstr>Titillium</vt:lpstr>
      <vt:lpstr>Titillium Web</vt:lpstr>
      <vt:lpstr>Wingdings</vt:lpstr>
      <vt:lpstr>Retrospektiva</vt:lpstr>
      <vt:lpstr>PowerPointova predstavitev</vt:lpstr>
      <vt:lpstr>Kaj je EIT?</vt:lpstr>
      <vt:lpstr>Fokusna področja EIT</vt:lpstr>
      <vt:lpstr>EIT FOOD</vt:lpstr>
      <vt:lpstr>Strategija EIT FOOD</vt:lpstr>
      <vt:lpstr>Partnerji  EIT FOOD</vt:lpstr>
      <vt:lpstr>EIT FOOD kontaktne točke (HUBi)</vt:lpstr>
      <vt:lpstr>Fokusna področja EIT FOOD</vt:lpstr>
      <vt:lpstr>PowerPointova predstavitev</vt:lpstr>
      <vt:lpstr>PowerPointova predstavitev</vt:lpstr>
      <vt:lpstr>PowerPointova predstavitev</vt:lpstr>
      <vt:lpstr>PowerPointova predstavitev</vt:lpstr>
      <vt:lpstr>PowerPointova predstavitev</vt:lpstr>
      <vt:lpstr>EIT FOOD RIS FELLOWSHIP in RIS TALENT </vt:lpstr>
      <vt:lpstr>RIS Fellowships - Success story of 2019</vt:lpstr>
      <vt:lpstr>PowerPointova predstavitev</vt:lpstr>
      <vt:lpstr>PowerPointova predstavitev</vt:lpstr>
      <vt:lpstr>PowerPointova predstavitev</vt:lpstr>
      <vt:lpstr>PowerPointova predstavitev</vt:lpstr>
      <vt:lpstr>PowerPointova predstavitev</vt:lpstr>
      <vt:lpstr>PowerPointova predstavitev</vt:lpstr>
      <vt:lpstr>EIT FOOD INNOVATION PRIZES 2020 (Demo Day)</vt:lpstr>
      <vt:lpstr>Več o  EIT FOOD</vt:lpstr>
      <vt:lpstr>Več o  EIT FOOD</vt:lpstr>
      <vt:lpstr>Več o  EIT FOOD</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GZS-ZKŽP</dc:creator>
  <cp:lastModifiedBy>GZS-ZKŽP</cp:lastModifiedBy>
  <cp:revision>46</cp:revision>
  <dcterms:created xsi:type="dcterms:W3CDTF">2020-10-13T09:26:55Z</dcterms:created>
  <dcterms:modified xsi:type="dcterms:W3CDTF">2020-10-22T08:56:42Z</dcterms:modified>
</cp:coreProperties>
</file>